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12188952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320040" cy="685800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40080" y="548640"/>
            <a:ext cx="109728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5200" i="0">
                <a:solidFill>
                  <a:srgbClr val="FFFFFF"/>
                </a:solidFill>
                <a:latin typeface="Calibri"/>
              </a:rPr>
              <a:t>MARKET RESEARCH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55448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2200" i="0">
                <a:solidFill>
                  <a:srgbClr val="C9A02B"/>
                </a:solidFill>
                <a:latin typeface="Calibri"/>
              </a:rPr>
              <a:t>LANZAMIENTO PREMIUM ARGENTINA 2026</a:t>
            </a:r>
          </a:p>
        </p:txBody>
      </p:sp>
      <p:sp>
        <p:nvSpPr>
          <p:cNvPr id="6" name="Rectangle 5"/>
          <p:cNvSpPr/>
          <p:nvPr/>
        </p:nvSpPr>
        <p:spPr>
          <a:xfrm>
            <a:off x="640080" y="2468880"/>
            <a:ext cx="2377440" cy="502920"/>
          </a:xfrm>
          <a:prstGeom prst="rect">
            <a:avLst/>
          </a:prstGeom>
          <a:solidFill>
            <a:srgbClr val="2E665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19" y="2487168"/>
            <a:ext cx="2194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600" i="0">
                <a:solidFill>
                  <a:srgbClr val="FFFFFF"/>
                </a:solidFill>
                <a:latin typeface="Calibri"/>
              </a:rPr>
              <a:t>LURISIA</a:t>
            </a:r>
          </a:p>
        </p:txBody>
      </p:sp>
      <p:sp>
        <p:nvSpPr>
          <p:cNvPr id="8" name="Rectangle 7"/>
          <p:cNvSpPr/>
          <p:nvPr/>
        </p:nvSpPr>
        <p:spPr>
          <a:xfrm>
            <a:off x="3383280" y="2468880"/>
            <a:ext cx="2377440" cy="502920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474720" y="2487168"/>
            <a:ext cx="2194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600" i="0">
                <a:solidFill>
                  <a:srgbClr val="FFFFFF"/>
                </a:solidFill>
                <a:latin typeface="Calibri"/>
              </a:rPr>
              <a:t>AUGUSTA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26480" y="2468880"/>
            <a:ext cx="2377440" cy="50292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217920" y="2487168"/>
            <a:ext cx="2194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600" i="0">
                <a:solidFill>
                  <a:srgbClr val="FFFFFF"/>
                </a:solidFill>
                <a:latin typeface="Calibri"/>
              </a:rPr>
              <a:t>MELTZ DUBAI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40080" y="3108960"/>
            <a:ext cx="10515600" cy="36576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0080" y="324612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300" i="0">
                <a:solidFill>
                  <a:srgbClr val="CCCCCC"/>
                </a:solidFill>
                <a:latin typeface="Calibri"/>
              </a:rPr>
              <a:t>Aperitivos Italianos · Panettone Artesanal · Chocolate Dubai Original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0080" y="379476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AAAAAA"/>
                </a:solidFill>
                <a:latin typeface="Calibri"/>
              </a:rPr>
              <a:t>Análisis estratégico segmento ABC1 · HoReCa Premium · Retail Gourmet · Corporativo B2B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0080" y="4572000"/>
            <a:ext cx="4572000" cy="411480"/>
          </a:xfrm>
          <a:prstGeom prst="rect">
            <a:avLst/>
          </a:prstGeom>
          <a:solidFill>
            <a:srgbClr val="2E665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4572000"/>
            <a:ext cx="43891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FFFFFF"/>
                </a:solidFill>
                <a:latin typeface="Calibri"/>
              </a:rPr>
              <a:t>Confidencial • Solo Uso Interno • Marzo 2026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" y="5760720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AAAAAA"/>
                </a:solidFill>
                <a:latin typeface="Calibri"/>
              </a:rPr>
              <a:t>Preparado por: Área de Estrategia Comercial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82880" cy="10515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82880"/>
            <a:ext cx="109728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2600" i="0">
                <a:solidFill>
                  <a:srgbClr val="FFFFFF"/>
                </a:solidFill>
                <a:latin typeface="Calibri"/>
              </a:rPr>
              <a:t>ESTRATEGIA DE PRICING — Validación de Competitividad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" y="1188720"/>
            <a:ext cx="3474720" cy="5120640"/>
          </a:xfrm>
          <a:prstGeom prst="rect">
            <a:avLst/>
          </a:prstGeom>
          <a:solidFill>
            <a:srgbClr val="D5E8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320040" y="1188720"/>
            <a:ext cx="3474720" cy="45720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11480" y="1207008"/>
            <a:ext cx="32918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400" i="0">
                <a:solidFill>
                  <a:srgbClr val="FFFFFF"/>
                </a:solidFill>
                <a:latin typeface="Calibri"/>
              </a:rPr>
              <a:t>LURISIA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80" y="1691640"/>
            <a:ext cx="32918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Precio carta: ARS 7.000-8.000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80" y="2148840"/>
            <a:ext cx="32918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Costo DDP: ARS 1.524-1.692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1480" y="2606040"/>
            <a:ext cx="32918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Margen importador: 116-130%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1480" y="3063240"/>
            <a:ext cx="32918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vs. Fee Brothers 150ml: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1480" y="3520440"/>
            <a:ext cx="32918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  Lurisia = ARS 7.500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1480" y="3977639"/>
            <a:ext cx="32918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  Fee Brothers = ARS 31.010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1480" y="4434840"/>
            <a:ext cx="32918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1A3C34"/>
                </a:solidFill>
                <a:latin typeface="Calibri"/>
              </a:rPr>
              <a:t>✅ PRECIO COMPETITIVO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1480" y="4892040"/>
            <a:ext cx="32918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Modelo: Importador único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1480" y="5349240"/>
            <a:ext cx="32918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SIN descuentos por volumen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160520" y="1188720"/>
            <a:ext cx="3657600" cy="5120640"/>
          </a:xfrm>
          <a:prstGeom prst="rect">
            <a:avLst/>
          </a:prstGeom>
          <a:solidFill>
            <a:srgbClr val="FFE6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4160520" y="1188720"/>
            <a:ext cx="3657600" cy="45720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4251960" y="120700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400" i="0">
                <a:solidFill>
                  <a:srgbClr val="FFFFFF"/>
                </a:solidFill>
                <a:latin typeface="Calibri"/>
              </a:rPr>
              <a:t>MELTZ DUBAI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251960" y="1691640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Precio B2B base 75g: ARS 2.400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51960" y="2148840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PVP 75g: ARS 3.800-4.200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51960" y="2606040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PVP 192g: ARS 9.500-11.000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251960" y="3063240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Margen canal: 50-75%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251960" y="3520440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vs. Cofler Dubai (imitador local):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251960" y="3977639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  Meltz: ARS 3.800 PVP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251960" y="4434840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  Cofler: ARS 3.200-4.000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251960" y="4892040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E67E22"/>
                </a:solidFill>
                <a:latin typeface="Calibri"/>
              </a:rPr>
              <a:t>✅ AUTENTICO + PREMIUM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51960" y="5349240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Descuento vol. hasta -20%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229600" y="1188720"/>
            <a:ext cx="3566160" cy="5120640"/>
          </a:xfrm>
          <a:prstGeom prst="rect">
            <a:avLst/>
          </a:prstGeom>
          <a:solidFill>
            <a:srgbClr val="DAE8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8229600" y="1188720"/>
            <a:ext cx="3566160" cy="457200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321040" y="1207008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400" i="0">
                <a:solidFill>
                  <a:srgbClr val="FFFFFF"/>
                </a:solidFill>
                <a:latin typeface="Calibri"/>
              </a:rPr>
              <a:t>AUGUSTA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321040" y="169164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Amaretti 160g: ARS 9.000-15.000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321040" y="214884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Panettone 500g: ARS 18.000-35.000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321040" y="260604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Lata prestige: ARS 45.000-60.000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321040" y="306324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Gift Corp.: ARS 60.000-120.000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321040" y="352044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vs. Betular (chef local):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321040" y="3977639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  Betular: ARS 40.000-80.000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321040" y="443484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  Augusta: hasta ARS 60.000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321040" y="489204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1A5C9A"/>
                </a:solidFill>
                <a:latin typeface="Calibri"/>
              </a:rPr>
              <a:t>✅ VALUE-BASED PRICING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321040" y="534924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100" i="0">
                <a:solidFill>
                  <a:srgbClr val="4A4A4A"/>
                </a:solidFill>
                <a:latin typeface="Calibri"/>
              </a:rPr>
              <a:t>Multiplier: 2x-3x EXW Italia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82880" cy="10515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82880"/>
            <a:ext cx="109728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2600" i="0">
                <a:solidFill>
                  <a:srgbClr val="FFFFFF"/>
                </a:solidFill>
                <a:latin typeface="Calibri"/>
              </a:rPr>
              <a:t>ESTRATEGIA DE CANALES — Potencial por Vertical</a:t>
            </a:r>
          </a:p>
        </p:txBody>
      </p:sp>
      <p:sp>
        <p:nvSpPr>
          <p:cNvPr id="5" name="Rectangle 4"/>
          <p:cNvSpPr/>
          <p:nvPr/>
        </p:nvSpPr>
        <p:spPr>
          <a:xfrm>
            <a:off x="365760" y="1188720"/>
            <a:ext cx="2743200" cy="411480"/>
          </a:xfrm>
          <a:prstGeom prst="rect">
            <a:avLst/>
          </a:prstGeom>
          <a:solidFill>
            <a:srgbClr val="4A4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11480" y="1234440"/>
            <a:ext cx="26517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100" i="0">
                <a:solidFill>
                  <a:srgbClr val="FFFFFF"/>
                </a:solidFill>
                <a:latin typeface="Calibri"/>
              </a:rPr>
              <a:t>Canal</a:t>
            </a:r>
          </a:p>
        </p:txBody>
      </p:sp>
      <p:sp>
        <p:nvSpPr>
          <p:cNvPr id="7" name="Rectangle 6"/>
          <p:cNvSpPr/>
          <p:nvPr/>
        </p:nvSpPr>
        <p:spPr>
          <a:xfrm>
            <a:off x="3218688" y="1188720"/>
            <a:ext cx="2286000" cy="41148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3264408" y="1234440"/>
            <a:ext cx="21945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100" i="0">
                <a:solidFill>
                  <a:srgbClr val="FFFFFF"/>
                </a:solidFill>
                <a:latin typeface="Calibri"/>
              </a:rPr>
              <a:t>LURISIA</a:t>
            </a:r>
          </a:p>
        </p:txBody>
      </p:sp>
      <p:sp>
        <p:nvSpPr>
          <p:cNvPr id="9" name="Rectangle 8"/>
          <p:cNvSpPr/>
          <p:nvPr/>
        </p:nvSpPr>
        <p:spPr>
          <a:xfrm>
            <a:off x="5614416" y="1188720"/>
            <a:ext cx="2286000" cy="411480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660136" y="1234440"/>
            <a:ext cx="21945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100" i="0">
                <a:solidFill>
                  <a:srgbClr val="FFFFFF"/>
                </a:solidFill>
                <a:latin typeface="Calibri"/>
              </a:rPr>
              <a:t>AUGUSTA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010144" y="1188720"/>
            <a:ext cx="2286000" cy="41148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055864" y="1234440"/>
            <a:ext cx="21945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100" i="0">
                <a:solidFill>
                  <a:srgbClr val="FFFFFF"/>
                </a:solidFill>
                <a:latin typeface="Calibri"/>
              </a:rPr>
              <a:t>MELTZ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149840" y="1188720"/>
            <a:ext cx="1783080" cy="41148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0149840" y="1234440"/>
            <a:ext cx="17830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100" i="0">
                <a:solidFill>
                  <a:srgbClr val="FFFFFF"/>
                </a:solidFill>
                <a:latin typeface="Calibri"/>
              </a:rPr>
              <a:t>Timing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65760" y="1645920"/>
            <a:ext cx="274320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11480" y="1691640"/>
            <a:ext cx="2651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C9A02B"/>
                </a:solidFill>
                <a:latin typeface="Calibri"/>
              </a:rPr>
              <a:t>🏨 Hoteles 5★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218688" y="1645920"/>
            <a:ext cx="228600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3264408" y="169164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1A3C34"/>
                </a:solidFill>
                <a:latin typeface="Calibri"/>
              </a:rPr>
              <a:t>★★★★★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614416" y="1645920"/>
            <a:ext cx="228600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660136" y="169164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1A5C9A"/>
                </a:solidFill>
                <a:latin typeface="Calibri"/>
              </a:rPr>
              <a:t>★★★★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010144" y="1645920"/>
            <a:ext cx="228600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055864" y="169164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E67E22"/>
                </a:solidFill>
                <a:latin typeface="Calibri"/>
              </a:rPr>
              <a:t>★★★★★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149840" y="1645920"/>
            <a:ext cx="178308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195560" y="1737360"/>
            <a:ext cx="16916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900" i="0">
                <a:solidFill>
                  <a:srgbClr val="4A4A4A"/>
                </a:solidFill>
                <a:latin typeface="Calibri"/>
              </a:rPr>
              <a:t>Q1 2026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65760" y="2148840"/>
            <a:ext cx="27432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11480" y="2194560"/>
            <a:ext cx="2651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2E6651"/>
                </a:solidFill>
                <a:latin typeface="Calibri"/>
              </a:rPr>
              <a:t>🍽️ Fine Dining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218688" y="2148840"/>
            <a:ext cx="22860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3264408" y="219456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1A3C34"/>
                </a:solidFill>
                <a:latin typeface="Calibri"/>
              </a:rPr>
              <a:t>★★★★★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614416" y="2148840"/>
            <a:ext cx="22860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660136" y="219456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1A5C9A"/>
                </a:solidFill>
                <a:latin typeface="Calibri"/>
              </a:rPr>
              <a:t>★★★</a:t>
            </a:r>
          </a:p>
        </p:txBody>
      </p:sp>
      <p:sp>
        <p:nvSpPr>
          <p:cNvPr id="31" name="Rectangle 30"/>
          <p:cNvSpPr/>
          <p:nvPr/>
        </p:nvSpPr>
        <p:spPr>
          <a:xfrm>
            <a:off x="8010144" y="2148840"/>
            <a:ext cx="22860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8055864" y="219456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E67E22"/>
                </a:solidFill>
                <a:latin typeface="Calibri"/>
              </a:rPr>
              <a:t>★★★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0149840" y="2148840"/>
            <a:ext cx="178308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10195560" y="2240280"/>
            <a:ext cx="16916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900" i="0">
                <a:solidFill>
                  <a:srgbClr val="4A4A4A"/>
                </a:solidFill>
                <a:latin typeface="Calibri"/>
              </a:rPr>
              <a:t>Q1-Q2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65760" y="2651760"/>
            <a:ext cx="274320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411480" y="2697480"/>
            <a:ext cx="2651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E67E22"/>
                </a:solidFill>
                <a:latin typeface="Calibri"/>
              </a:rPr>
              <a:t>☕ Cafeterías Espec.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218688" y="2651760"/>
            <a:ext cx="228600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264408" y="269748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1A3C34"/>
                </a:solidFill>
                <a:latin typeface="Calibri"/>
              </a:rPr>
              <a:t>★★★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614416" y="2651760"/>
            <a:ext cx="228600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5660136" y="269748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1A5C9A"/>
                </a:solidFill>
                <a:latin typeface="Calibri"/>
              </a:rPr>
              <a:t>★★★★★</a:t>
            </a:r>
          </a:p>
        </p:txBody>
      </p:sp>
      <p:sp>
        <p:nvSpPr>
          <p:cNvPr id="41" name="Rectangle 40"/>
          <p:cNvSpPr/>
          <p:nvPr/>
        </p:nvSpPr>
        <p:spPr>
          <a:xfrm>
            <a:off x="8010144" y="2651760"/>
            <a:ext cx="228600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8055864" y="269748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E67E22"/>
                </a:solidFill>
                <a:latin typeface="Calibri"/>
              </a:rPr>
              <a:t>★★★★★</a:t>
            </a:r>
          </a:p>
        </p:txBody>
      </p:sp>
      <p:sp>
        <p:nvSpPr>
          <p:cNvPr id="43" name="Rectangle 42"/>
          <p:cNvSpPr/>
          <p:nvPr/>
        </p:nvSpPr>
        <p:spPr>
          <a:xfrm>
            <a:off x="10149840" y="2651760"/>
            <a:ext cx="178308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10195560" y="2743200"/>
            <a:ext cx="16916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900" i="0">
                <a:solidFill>
                  <a:srgbClr val="4A4A4A"/>
                </a:solidFill>
                <a:latin typeface="Calibri"/>
              </a:rPr>
              <a:t>Q1 2026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65760" y="3154680"/>
            <a:ext cx="27432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411480" y="3200400"/>
            <a:ext cx="2651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1A5C9A"/>
                </a:solidFill>
                <a:latin typeface="Calibri"/>
              </a:rPr>
              <a:t>🛍️ Retail Gourmet</a:t>
            </a:r>
          </a:p>
        </p:txBody>
      </p:sp>
      <p:sp>
        <p:nvSpPr>
          <p:cNvPr id="47" name="Rectangle 46"/>
          <p:cNvSpPr/>
          <p:nvPr/>
        </p:nvSpPr>
        <p:spPr>
          <a:xfrm>
            <a:off x="3218688" y="3154680"/>
            <a:ext cx="22860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3264408" y="320040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1A3C34"/>
                </a:solidFill>
                <a:latin typeface="Calibri"/>
              </a:rPr>
              <a:t>★★</a:t>
            </a:r>
          </a:p>
        </p:txBody>
      </p:sp>
      <p:sp>
        <p:nvSpPr>
          <p:cNvPr id="49" name="Rectangle 48"/>
          <p:cNvSpPr/>
          <p:nvPr/>
        </p:nvSpPr>
        <p:spPr>
          <a:xfrm>
            <a:off x="5614416" y="3154680"/>
            <a:ext cx="22860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5660136" y="320040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1A5C9A"/>
                </a:solidFill>
                <a:latin typeface="Calibri"/>
              </a:rPr>
              <a:t>★★★★★</a:t>
            </a:r>
          </a:p>
        </p:txBody>
      </p:sp>
      <p:sp>
        <p:nvSpPr>
          <p:cNvPr id="51" name="Rectangle 50"/>
          <p:cNvSpPr/>
          <p:nvPr/>
        </p:nvSpPr>
        <p:spPr>
          <a:xfrm>
            <a:off x="8010144" y="3154680"/>
            <a:ext cx="22860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8055864" y="320040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E67E22"/>
                </a:solidFill>
                <a:latin typeface="Calibri"/>
              </a:rPr>
              <a:t>★★★★</a:t>
            </a:r>
          </a:p>
        </p:txBody>
      </p:sp>
      <p:sp>
        <p:nvSpPr>
          <p:cNvPr id="53" name="Rectangle 52"/>
          <p:cNvSpPr/>
          <p:nvPr/>
        </p:nvSpPr>
        <p:spPr>
          <a:xfrm>
            <a:off x="10149840" y="3154680"/>
            <a:ext cx="178308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10195560" y="3246120"/>
            <a:ext cx="16916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900" i="0">
                <a:solidFill>
                  <a:srgbClr val="4A4A4A"/>
                </a:solidFill>
                <a:latin typeface="Calibri"/>
              </a:rPr>
              <a:t>Q2 2026</a:t>
            </a:r>
          </a:p>
        </p:txBody>
      </p:sp>
      <p:sp>
        <p:nvSpPr>
          <p:cNvPr id="55" name="Rectangle 54"/>
          <p:cNvSpPr/>
          <p:nvPr/>
        </p:nvSpPr>
        <p:spPr>
          <a:xfrm>
            <a:off x="365760" y="3657600"/>
            <a:ext cx="274320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411480" y="3703320"/>
            <a:ext cx="2651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7D3C98"/>
                </a:solidFill>
                <a:latin typeface="Calibri"/>
              </a:rPr>
              <a:t>🍷 Vinotecas</a:t>
            </a:r>
          </a:p>
        </p:txBody>
      </p:sp>
      <p:sp>
        <p:nvSpPr>
          <p:cNvPr id="57" name="Rectangle 56"/>
          <p:cNvSpPr/>
          <p:nvPr/>
        </p:nvSpPr>
        <p:spPr>
          <a:xfrm>
            <a:off x="3218688" y="3657600"/>
            <a:ext cx="228600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3264408" y="370332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1A3C34"/>
                </a:solidFill>
                <a:latin typeface="Calibri"/>
              </a:rPr>
              <a:t>★★★</a:t>
            </a:r>
          </a:p>
        </p:txBody>
      </p:sp>
      <p:sp>
        <p:nvSpPr>
          <p:cNvPr id="59" name="Rectangle 58"/>
          <p:cNvSpPr/>
          <p:nvPr/>
        </p:nvSpPr>
        <p:spPr>
          <a:xfrm>
            <a:off x="5614416" y="3657600"/>
            <a:ext cx="228600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5660136" y="370332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1A5C9A"/>
                </a:solidFill>
                <a:latin typeface="Calibri"/>
              </a:rPr>
              <a:t>★★★★★</a:t>
            </a:r>
          </a:p>
        </p:txBody>
      </p:sp>
      <p:sp>
        <p:nvSpPr>
          <p:cNvPr id="61" name="Rectangle 60"/>
          <p:cNvSpPr/>
          <p:nvPr/>
        </p:nvSpPr>
        <p:spPr>
          <a:xfrm>
            <a:off x="8010144" y="3657600"/>
            <a:ext cx="228600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8055864" y="370332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E67E22"/>
                </a:solidFill>
                <a:latin typeface="Calibri"/>
              </a:rPr>
              <a:t>★★★</a:t>
            </a:r>
          </a:p>
        </p:txBody>
      </p:sp>
      <p:sp>
        <p:nvSpPr>
          <p:cNvPr id="63" name="Rectangle 62"/>
          <p:cNvSpPr/>
          <p:nvPr/>
        </p:nvSpPr>
        <p:spPr>
          <a:xfrm>
            <a:off x="10149840" y="3657600"/>
            <a:ext cx="178308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10195560" y="3749039"/>
            <a:ext cx="16916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900" i="0">
                <a:solidFill>
                  <a:srgbClr val="4A4A4A"/>
                </a:solidFill>
                <a:latin typeface="Calibri"/>
              </a:rPr>
              <a:t>Q2 2026</a:t>
            </a:r>
          </a:p>
        </p:txBody>
      </p:sp>
      <p:sp>
        <p:nvSpPr>
          <p:cNvPr id="65" name="Rectangle 64"/>
          <p:cNvSpPr/>
          <p:nvPr/>
        </p:nvSpPr>
        <p:spPr>
          <a:xfrm>
            <a:off x="365760" y="4160520"/>
            <a:ext cx="27432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TextBox 65"/>
          <p:cNvSpPr txBox="1"/>
          <p:nvPr/>
        </p:nvSpPr>
        <p:spPr>
          <a:xfrm>
            <a:off x="411480" y="4206240"/>
            <a:ext cx="2651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1A3C34"/>
                </a:solidFill>
                <a:latin typeface="Calibri"/>
              </a:rPr>
              <a:t>💼 Corporativo B2B</a:t>
            </a:r>
          </a:p>
        </p:txBody>
      </p:sp>
      <p:sp>
        <p:nvSpPr>
          <p:cNvPr id="67" name="Rectangle 66"/>
          <p:cNvSpPr/>
          <p:nvPr/>
        </p:nvSpPr>
        <p:spPr>
          <a:xfrm>
            <a:off x="3218688" y="4160520"/>
            <a:ext cx="22860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TextBox 67"/>
          <p:cNvSpPr txBox="1"/>
          <p:nvPr/>
        </p:nvSpPr>
        <p:spPr>
          <a:xfrm>
            <a:off x="3264408" y="420624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1A3C34"/>
                </a:solidFill>
                <a:latin typeface="Calibri"/>
              </a:rPr>
              <a:t>★★★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614416" y="4160520"/>
            <a:ext cx="22860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TextBox 69"/>
          <p:cNvSpPr txBox="1"/>
          <p:nvPr/>
        </p:nvSpPr>
        <p:spPr>
          <a:xfrm>
            <a:off x="5660136" y="420624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1A5C9A"/>
                </a:solidFill>
                <a:latin typeface="Calibri"/>
              </a:rPr>
              <a:t>★★★★★</a:t>
            </a:r>
          </a:p>
        </p:txBody>
      </p:sp>
      <p:sp>
        <p:nvSpPr>
          <p:cNvPr id="71" name="Rectangle 70"/>
          <p:cNvSpPr/>
          <p:nvPr/>
        </p:nvSpPr>
        <p:spPr>
          <a:xfrm>
            <a:off x="8010144" y="4160520"/>
            <a:ext cx="22860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TextBox 71"/>
          <p:cNvSpPr txBox="1"/>
          <p:nvPr/>
        </p:nvSpPr>
        <p:spPr>
          <a:xfrm>
            <a:off x="8055864" y="420624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E67E22"/>
                </a:solidFill>
                <a:latin typeface="Calibri"/>
              </a:rPr>
              <a:t>★★★★★</a:t>
            </a:r>
          </a:p>
        </p:txBody>
      </p:sp>
      <p:sp>
        <p:nvSpPr>
          <p:cNvPr id="73" name="Rectangle 72"/>
          <p:cNvSpPr/>
          <p:nvPr/>
        </p:nvSpPr>
        <p:spPr>
          <a:xfrm>
            <a:off x="10149840" y="4160520"/>
            <a:ext cx="178308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10195560" y="4251959"/>
            <a:ext cx="16916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900" i="0">
                <a:solidFill>
                  <a:srgbClr val="4A4A4A"/>
                </a:solidFill>
                <a:latin typeface="Calibri"/>
              </a:rPr>
              <a:t>Q1 2026</a:t>
            </a:r>
          </a:p>
        </p:txBody>
      </p:sp>
      <p:sp>
        <p:nvSpPr>
          <p:cNvPr id="75" name="Rectangle 74"/>
          <p:cNvSpPr/>
          <p:nvPr/>
        </p:nvSpPr>
        <p:spPr>
          <a:xfrm>
            <a:off x="365760" y="4663440"/>
            <a:ext cx="274320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TextBox 75"/>
          <p:cNvSpPr txBox="1"/>
          <p:nvPr/>
        </p:nvSpPr>
        <p:spPr>
          <a:xfrm>
            <a:off x="411480" y="4709160"/>
            <a:ext cx="2651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177E7E"/>
                </a:solidFill>
                <a:latin typeface="Calibri"/>
              </a:rPr>
              <a:t>🌐 E-commerce</a:t>
            </a:r>
          </a:p>
        </p:txBody>
      </p:sp>
      <p:sp>
        <p:nvSpPr>
          <p:cNvPr id="77" name="Rectangle 76"/>
          <p:cNvSpPr/>
          <p:nvPr/>
        </p:nvSpPr>
        <p:spPr>
          <a:xfrm>
            <a:off x="3218688" y="4663440"/>
            <a:ext cx="228600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TextBox 77"/>
          <p:cNvSpPr txBox="1"/>
          <p:nvPr/>
        </p:nvSpPr>
        <p:spPr>
          <a:xfrm>
            <a:off x="3264408" y="470916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1A3C34"/>
                </a:solidFill>
                <a:latin typeface="Calibri"/>
              </a:rPr>
              <a:t>★★</a:t>
            </a:r>
          </a:p>
        </p:txBody>
      </p:sp>
      <p:sp>
        <p:nvSpPr>
          <p:cNvPr id="79" name="Rectangle 78"/>
          <p:cNvSpPr/>
          <p:nvPr/>
        </p:nvSpPr>
        <p:spPr>
          <a:xfrm>
            <a:off x="5614416" y="4663440"/>
            <a:ext cx="228600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TextBox 79"/>
          <p:cNvSpPr txBox="1"/>
          <p:nvPr/>
        </p:nvSpPr>
        <p:spPr>
          <a:xfrm>
            <a:off x="5660136" y="470916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1A5C9A"/>
                </a:solidFill>
                <a:latin typeface="Calibri"/>
              </a:rPr>
              <a:t>★★★★</a:t>
            </a:r>
          </a:p>
        </p:txBody>
      </p:sp>
      <p:sp>
        <p:nvSpPr>
          <p:cNvPr id="81" name="Rectangle 80"/>
          <p:cNvSpPr/>
          <p:nvPr/>
        </p:nvSpPr>
        <p:spPr>
          <a:xfrm>
            <a:off x="8010144" y="4663440"/>
            <a:ext cx="228600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TextBox 81"/>
          <p:cNvSpPr txBox="1"/>
          <p:nvPr/>
        </p:nvSpPr>
        <p:spPr>
          <a:xfrm>
            <a:off x="8055864" y="470916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E67E22"/>
                </a:solidFill>
                <a:latin typeface="Calibri"/>
              </a:rPr>
              <a:t>★★★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149840" y="4663440"/>
            <a:ext cx="1783080" cy="457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TextBox 83"/>
          <p:cNvSpPr txBox="1"/>
          <p:nvPr/>
        </p:nvSpPr>
        <p:spPr>
          <a:xfrm>
            <a:off x="10195560" y="4754880"/>
            <a:ext cx="16916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900" i="0">
                <a:solidFill>
                  <a:srgbClr val="4A4A4A"/>
                </a:solidFill>
                <a:latin typeface="Calibri"/>
              </a:rPr>
              <a:t>Q2-Q3</a:t>
            </a:r>
          </a:p>
        </p:txBody>
      </p:sp>
      <p:sp>
        <p:nvSpPr>
          <p:cNvPr id="85" name="Rectangle 84"/>
          <p:cNvSpPr/>
          <p:nvPr/>
        </p:nvSpPr>
        <p:spPr>
          <a:xfrm>
            <a:off x="365760" y="5166360"/>
            <a:ext cx="27432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TextBox 85"/>
          <p:cNvSpPr txBox="1"/>
          <p:nvPr/>
        </p:nvSpPr>
        <p:spPr>
          <a:xfrm>
            <a:off x="411480" y="5212080"/>
            <a:ext cx="2651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8E44AD"/>
                </a:solidFill>
                <a:latin typeface="Calibri"/>
              </a:rPr>
              <a:t>🍾 Bodegas Premium</a:t>
            </a:r>
          </a:p>
        </p:txBody>
      </p:sp>
      <p:sp>
        <p:nvSpPr>
          <p:cNvPr id="87" name="Rectangle 86"/>
          <p:cNvSpPr/>
          <p:nvPr/>
        </p:nvSpPr>
        <p:spPr>
          <a:xfrm>
            <a:off x="3218688" y="5166360"/>
            <a:ext cx="22860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TextBox 87"/>
          <p:cNvSpPr txBox="1"/>
          <p:nvPr/>
        </p:nvSpPr>
        <p:spPr>
          <a:xfrm>
            <a:off x="3264408" y="521208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1A3C34"/>
                </a:solidFill>
                <a:latin typeface="Calibri"/>
              </a:rPr>
              <a:t>★★★★</a:t>
            </a:r>
          </a:p>
        </p:txBody>
      </p:sp>
      <p:sp>
        <p:nvSpPr>
          <p:cNvPr id="89" name="Rectangle 88"/>
          <p:cNvSpPr/>
          <p:nvPr/>
        </p:nvSpPr>
        <p:spPr>
          <a:xfrm>
            <a:off x="5614416" y="5166360"/>
            <a:ext cx="22860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TextBox 89"/>
          <p:cNvSpPr txBox="1"/>
          <p:nvPr/>
        </p:nvSpPr>
        <p:spPr>
          <a:xfrm>
            <a:off x="5660136" y="521208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1A5C9A"/>
                </a:solidFill>
                <a:latin typeface="Calibri"/>
              </a:rPr>
              <a:t>★★★</a:t>
            </a:r>
          </a:p>
        </p:txBody>
      </p:sp>
      <p:sp>
        <p:nvSpPr>
          <p:cNvPr id="91" name="Rectangle 90"/>
          <p:cNvSpPr/>
          <p:nvPr/>
        </p:nvSpPr>
        <p:spPr>
          <a:xfrm>
            <a:off x="8010144" y="5166360"/>
            <a:ext cx="22860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TextBox 91"/>
          <p:cNvSpPr txBox="1"/>
          <p:nvPr/>
        </p:nvSpPr>
        <p:spPr>
          <a:xfrm>
            <a:off x="8055864" y="521208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200" i="0">
                <a:solidFill>
                  <a:srgbClr val="E67E22"/>
                </a:solidFill>
                <a:latin typeface="Calibri"/>
              </a:rPr>
              <a:t>★★</a:t>
            </a:r>
          </a:p>
        </p:txBody>
      </p:sp>
      <p:sp>
        <p:nvSpPr>
          <p:cNvPr id="93" name="Rectangle 92"/>
          <p:cNvSpPr/>
          <p:nvPr/>
        </p:nvSpPr>
        <p:spPr>
          <a:xfrm>
            <a:off x="10149840" y="5166360"/>
            <a:ext cx="178308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TextBox 93"/>
          <p:cNvSpPr txBox="1"/>
          <p:nvPr/>
        </p:nvSpPr>
        <p:spPr>
          <a:xfrm>
            <a:off x="10195560" y="5257800"/>
            <a:ext cx="16916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900" i="0">
                <a:solidFill>
                  <a:srgbClr val="4A4A4A"/>
                </a:solidFill>
                <a:latin typeface="Calibri"/>
              </a:rPr>
              <a:t>Q3 2026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82880" cy="10515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82880"/>
            <a:ext cx="109728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2600" i="0">
                <a:solidFill>
                  <a:srgbClr val="FFFFFF"/>
                </a:solidFill>
                <a:latin typeface="Calibri"/>
              </a:rPr>
              <a:t>PROYECCIÓN DE VENTAS — 3 Años (2026–2028)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118872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300" i="0">
                <a:solidFill>
                  <a:srgbClr val="4A4A4A"/>
                </a:solidFill>
                <a:latin typeface="Calibri"/>
              </a:rPr>
              <a:t>Año 1
2026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4742104"/>
            <a:ext cx="822960" cy="104215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4239184"/>
            <a:ext cx="822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800" i="0">
                <a:solidFill>
                  <a:srgbClr val="1A3C34"/>
                </a:solidFill>
                <a:latin typeface="Calibri"/>
              </a:rPr>
              <a:t>ARS
29.6M</a:t>
            </a:r>
          </a:p>
        </p:txBody>
      </p:sp>
      <p:sp>
        <p:nvSpPr>
          <p:cNvPr id="8" name="Rectangle 7"/>
          <p:cNvSpPr/>
          <p:nvPr/>
        </p:nvSpPr>
        <p:spPr>
          <a:xfrm>
            <a:off x="1920240" y="4649155"/>
            <a:ext cx="822960" cy="197164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920240" y="4146235"/>
            <a:ext cx="822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800" i="0">
                <a:solidFill>
                  <a:srgbClr val="1A5C9A"/>
                </a:solidFill>
                <a:latin typeface="Calibri"/>
              </a:rPr>
              <a:t>ARS
56M</a:t>
            </a:r>
          </a:p>
        </p:txBody>
      </p:sp>
      <p:sp>
        <p:nvSpPr>
          <p:cNvPr id="10" name="Rectangle 9"/>
          <p:cNvSpPr/>
          <p:nvPr/>
        </p:nvSpPr>
        <p:spPr>
          <a:xfrm>
            <a:off x="2926080" y="4187931"/>
            <a:ext cx="822960" cy="658388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926080" y="3685011"/>
            <a:ext cx="822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800" i="0">
                <a:solidFill>
                  <a:srgbClr val="E67E22"/>
                </a:solidFill>
                <a:latin typeface="Calibri"/>
              </a:rPr>
              <a:t>ARS
187M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14400" y="4937760"/>
            <a:ext cx="3017520" cy="41148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005840" y="4983480"/>
            <a:ext cx="28346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200" i="0">
                <a:solidFill>
                  <a:srgbClr val="1A3C34"/>
                </a:solidFill>
                <a:latin typeface="Calibri"/>
              </a:rPr>
              <a:t>TOTAL: ARS 272,6 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80560" y="118872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300" i="0">
                <a:solidFill>
                  <a:srgbClr val="4A4A4A"/>
                </a:solidFill>
                <a:latin typeface="Calibri"/>
              </a:rPr>
              <a:t>Año 2
2027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480560" y="4585781"/>
            <a:ext cx="822960" cy="260538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480560" y="4082861"/>
            <a:ext cx="822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800" i="0">
                <a:solidFill>
                  <a:srgbClr val="1A3C34"/>
                </a:solidFill>
                <a:latin typeface="Calibri"/>
              </a:rPr>
              <a:t>ARS
74M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86400" y="4451991"/>
            <a:ext cx="822960" cy="394328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0" y="3949071"/>
            <a:ext cx="822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800" i="0">
                <a:solidFill>
                  <a:srgbClr val="1A5C9A"/>
                </a:solidFill>
                <a:latin typeface="Calibri"/>
              </a:rPr>
              <a:t>ARS
112M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492240" y="3529543"/>
            <a:ext cx="822960" cy="1316776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92240" y="3026623"/>
            <a:ext cx="822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800" i="0">
                <a:solidFill>
                  <a:srgbClr val="E67E22"/>
                </a:solidFill>
                <a:latin typeface="Calibri"/>
              </a:rPr>
              <a:t>ARS
374M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480560" y="4937760"/>
            <a:ext cx="3017520" cy="41148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4572000" y="4983480"/>
            <a:ext cx="28346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200" i="0">
                <a:solidFill>
                  <a:srgbClr val="1A3C34"/>
                </a:solidFill>
                <a:latin typeface="Calibri"/>
              </a:rPr>
              <a:t>TOTAL: ARS 560 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046720" y="118872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300" i="0">
                <a:solidFill>
                  <a:srgbClr val="4A4A4A"/>
                </a:solidFill>
                <a:latin typeface="Calibri"/>
              </a:rPr>
              <a:t>Año 3
2028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046720" y="4325242"/>
            <a:ext cx="822960" cy="521077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046720" y="3822322"/>
            <a:ext cx="822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800" i="0">
                <a:solidFill>
                  <a:srgbClr val="1A3C34"/>
                </a:solidFill>
                <a:latin typeface="Calibri"/>
              </a:rPr>
              <a:t>ARS
148M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052560" y="4142161"/>
            <a:ext cx="822960" cy="704158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052560" y="3639241"/>
            <a:ext cx="822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800" i="0">
                <a:solidFill>
                  <a:srgbClr val="1A5C9A"/>
                </a:solidFill>
                <a:latin typeface="Calibri"/>
              </a:rPr>
              <a:t>ARS
200M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0058400" y="2871155"/>
            <a:ext cx="822960" cy="1975164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10058400" y="2368235"/>
            <a:ext cx="822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800" i="0">
                <a:solidFill>
                  <a:srgbClr val="E67E22"/>
                </a:solidFill>
                <a:latin typeface="Calibri"/>
              </a:rPr>
              <a:t>ARS
561M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046720" y="4937760"/>
            <a:ext cx="3017520" cy="41148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138160" y="4983480"/>
            <a:ext cx="28346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200" i="0">
                <a:solidFill>
                  <a:srgbClr val="1A3C34"/>
                </a:solidFill>
                <a:latin typeface="Calibri"/>
              </a:rPr>
              <a:t>TOTAL: ARS 909 M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14400" y="5577840"/>
            <a:ext cx="365760" cy="27432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1325880" y="5577840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1A3C34"/>
                </a:solidFill>
                <a:latin typeface="Calibri"/>
              </a:rPr>
              <a:t>LURISIA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480560" y="5577840"/>
            <a:ext cx="365760" cy="274320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4892040" y="5577840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1A5C9A"/>
                </a:solidFill>
                <a:latin typeface="Calibri"/>
              </a:rPr>
              <a:t>AUGUSTA</a:t>
            </a:r>
          </a:p>
        </p:txBody>
      </p:sp>
      <p:sp>
        <p:nvSpPr>
          <p:cNvPr id="36" name="Rectangle 35"/>
          <p:cNvSpPr/>
          <p:nvPr/>
        </p:nvSpPr>
        <p:spPr>
          <a:xfrm>
            <a:off x="8046720" y="5577840"/>
            <a:ext cx="365760" cy="27432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8458200" y="5577840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E67E22"/>
                </a:solidFill>
                <a:latin typeface="Calibri"/>
              </a:rPr>
              <a:t>MELTZ DUBAI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65760" y="6263640"/>
            <a:ext cx="11430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999999"/>
                </a:solidFill>
                <a:latin typeface="Calibri"/>
              </a:rPr>
              <a:t>CAGR Portfolio: ~83% | Cuentas Año 3: 350+ | Portfolio positivo: Q2 Año 1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3E0E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82880" cy="10515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82880"/>
            <a:ext cx="109728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2600" i="0">
                <a:solidFill>
                  <a:srgbClr val="FFFFFF"/>
                </a:solidFill>
                <a:latin typeface="Calibri"/>
              </a:rPr>
              <a:t>ANÁLISIS DE RIESGOS — Matriz de Prioridad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" y="1234440"/>
            <a:ext cx="2743200" cy="160020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11479" y="132588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FFFFFF"/>
                </a:solidFill>
                <a:latin typeface="Calibri"/>
              </a:rPr>
              <a:t>Imitadores Dubai chocolate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79" y="182880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C9A02B"/>
                </a:solidFill>
                <a:latin typeface="Calibri"/>
              </a:rPr>
              <a:t>P:5 × I:4 = 20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79" y="219456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FFFFFF"/>
                </a:solidFill>
                <a:latin typeface="Calibri"/>
              </a:rPr>
              <a:t>Certificación ANMAT visible; messaging ORIGINAL</a:t>
            </a:r>
          </a:p>
        </p:txBody>
      </p:sp>
      <p:sp>
        <p:nvSpPr>
          <p:cNvPr id="9" name="Rectangle 8"/>
          <p:cNvSpPr/>
          <p:nvPr/>
        </p:nvSpPr>
        <p:spPr>
          <a:xfrm>
            <a:off x="3246120" y="1234440"/>
            <a:ext cx="2743200" cy="16002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337560" y="132588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FFFFFF"/>
                </a:solidFill>
                <a:latin typeface="Calibri"/>
              </a:rPr>
              <a:t>Restricciones cambiarias BCRA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37560" y="182880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C9A02B"/>
                </a:solidFill>
                <a:latin typeface="Calibri"/>
              </a:rPr>
              <a:t>P:2 × I:5 = 10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37560" y="219456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FFFFFF"/>
                </a:solidFill>
                <a:latin typeface="Calibri"/>
              </a:rPr>
              <a:t>Buffer 90 días + pricing en USD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172200" y="1234440"/>
            <a:ext cx="2743200" cy="16002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263640" y="132588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FFFFFF"/>
                </a:solidFill>
                <a:latin typeface="Calibri"/>
              </a:rPr>
              <a:t>Rotura de precio / MAP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63640" y="182880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C9A02B"/>
                </a:solidFill>
                <a:latin typeface="Calibri"/>
              </a:rPr>
              <a:t>P:3 × I:5 = 15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63640" y="219456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FFFFFF"/>
                </a:solidFill>
                <a:latin typeface="Calibri"/>
              </a:rPr>
              <a:t>Contratos MAP; monitoreo activo PDV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098280" y="1234440"/>
            <a:ext cx="2743200" cy="16002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189720" y="132588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FFFFFF"/>
                </a:solidFill>
                <a:latin typeface="Calibri"/>
              </a:rPr>
              <a:t>Falta equipo comercial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89720" y="182880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C9A02B"/>
                </a:solidFill>
                <a:latin typeface="Calibri"/>
              </a:rPr>
              <a:t>P:4 × I:4 = 16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89720" y="219456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FFFFFF"/>
                </a:solidFill>
                <a:latin typeface="Calibri"/>
              </a:rPr>
              <a:t>Contratación early + partner distribución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20040" y="2971800"/>
            <a:ext cx="2743200" cy="160020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411479" y="306324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FFFFFF"/>
                </a:solidFill>
                <a:latin typeface="Calibri"/>
              </a:rPr>
              <a:t>Cambios arancelarios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1479" y="356616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C9A02B"/>
                </a:solidFill>
                <a:latin typeface="Calibri"/>
              </a:rPr>
              <a:t>P:3 × I:4 = 12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11479" y="393192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FFFFFF"/>
                </a:solidFill>
                <a:latin typeface="Calibri"/>
              </a:rPr>
              <a:t>Inventario preventivo + lobby cámara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246120" y="2971800"/>
            <a:ext cx="2743200" cy="160020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3337560" y="306324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FFFFFF"/>
                </a:solidFill>
                <a:latin typeface="Calibri"/>
              </a:rPr>
              <a:t>Demoras ANMAT/SENASA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337560" y="356616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C9A02B"/>
                </a:solidFill>
                <a:latin typeface="Calibri"/>
              </a:rPr>
              <a:t>P:4 × I:3 = 12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337560" y="393192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FFFFFF"/>
                </a:solidFill>
                <a:latin typeface="Calibri"/>
              </a:rPr>
              <a:t>Iniciar trámites 6 meses antes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172200" y="2971800"/>
            <a:ext cx="2743200" cy="160020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263640" y="306324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1A3C34"/>
                </a:solidFill>
                <a:latin typeface="Calibri"/>
              </a:rPr>
              <a:t>Demoras aduaneras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263640" y="356616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P:3 × I:3 = 9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263640" y="393192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1A3C34"/>
                </a:solidFill>
                <a:latin typeface="Calibri"/>
              </a:rPr>
              <a:t>Buffer 60-90 días; multiproveedor 3PL</a:t>
            </a:r>
          </a:p>
        </p:txBody>
      </p:sp>
      <p:sp>
        <p:nvSpPr>
          <p:cNvPr id="33" name="Rectangle 32"/>
          <p:cNvSpPr/>
          <p:nvPr/>
        </p:nvSpPr>
        <p:spPr>
          <a:xfrm>
            <a:off x="9098280" y="2971800"/>
            <a:ext cx="2743200" cy="160020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189720" y="306324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1A3C34"/>
                </a:solidFill>
                <a:latin typeface="Calibri"/>
              </a:rPr>
              <a:t>Estacionalidad Augusta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189720" y="356616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P:4 × I:3 = 12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189720" y="393192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1A3C34"/>
                </a:solidFill>
                <a:latin typeface="Calibri"/>
              </a:rPr>
              <a:t>Línea año-redondo: Amaretti + café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20040" y="4709160"/>
            <a:ext cx="2743200" cy="160020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411479" y="480060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FFFFFF"/>
                </a:solidFill>
                <a:latin typeface="Calibri"/>
              </a:rPr>
              <a:t>Fin hype Dubai (2-3 años)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11479" y="530352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C9A02B"/>
                </a:solidFill>
                <a:latin typeface="Calibri"/>
              </a:rPr>
              <a:t>P:3 × I:4 = 12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11479" y="566928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FFFFFF"/>
                </a:solidFill>
                <a:latin typeface="Calibri"/>
              </a:rPr>
              <a:t>Ampliar portfolio; consolidar marca propia</a:t>
            </a:r>
          </a:p>
        </p:txBody>
      </p:sp>
      <p:sp>
        <p:nvSpPr>
          <p:cNvPr id="41" name="Rectangle 40"/>
          <p:cNvSpPr/>
          <p:nvPr/>
        </p:nvSpPr>
        <p:spPr>
          <a:xfrm>
            <a:off x="3246120" y="4709160"/>
            <a:ext cx="2743200" cy="160020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337560" y="480060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1A3C34"/>
                </a:solidFill>
                <a:latin typeface="Calibri"/>
              </a:rPr>
              <a:t>Devaluación abrupta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337560" y="530352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P:1 × I:5 = 5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337560" y="566928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1A3C34"/>
                </a:solidFill>
                <a:latin typeface="Calibri"/>
              </a:rPr>
              <a:t>Contratos USD; revisión precios mensual</a:t>
            </a:r>
          </a:p>
        </p:txBody>
      </p:sp>
      <p:sp>
        <p:nvSpPr>
          <p:cNvPr id="45" name="Rectangle 44"/>
          <p:cNvSpPr/>
          <p:nvPr/>
        </p:nvSpPr>
        <p:spPr>
          <a:xfrm>
            <a:off x="6172200" y="4709160"/>
            <a:ext cx="2743200" cy="160020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6263640" y="480060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1A3C34"/>
                </a:solidFill>
                <a:latin typeface="Calibri"/>
              </a:rPr>
              <a:t>Competencia chef local (Augusta)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263640" y="530352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P:3 × I:3 = 9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263640" y="566928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1A3C34"/>
                </a:solidFill>
                <a:latin typeface="Calibri"/>
              </a:rPr>
              <a:t>DOP + historia 9 generaciones</a:t>
            </a:r>
          </a:p>
        </p:txBody>
      </p:sp>
      <p:sp>
        <p:nvSpPr>
          <p:cNvPr id="49" name="Rectangle 48"/>
          <p:cNvSpPr/>
          <p:nvPr/>
        </p:nvSpPr>
        <p:spPr>
          <a:xfrm>
            <a:off x="9098280" y="4709160"/>
            <a:ext cx="2743200" cy="1600200"/>
          </a:xfrm>
          <a:prstGeom prst="rect">
            <a:avLst/>
          </a:prstGeom>
          <a:solidFill>
            <a:srgbClr val="D5E8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9189720" y="480060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1A3C34"/>
                </a:solidFill>
                <a:latin typeface="Calibri"/>
              </a:rPr>
              <a:t>Campari Group en nicho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9189720" y="530352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P:1 × I:3 = 3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9189720" y="566928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1A3C34"/>
                </a:solidFill>
                <a:latin typeface="Calibri"/>
              </a:rPr>
              <a:t>Velocidad penetración; fidelización HoReCa</a:t>
            </a:r>
          </a:p>
        </p:txBody>
      </p:sp>
      <p:sp>
        <p:nvSpPr>
          <p:cNvPr id="53" name="Rectangle 52"/>
          <p:cNvSpPr/>
          <p:nvPr/>
        </p:nvSpPr>
        <p:spPr>
          <a:xfrm>
            <a:off x="320040" y="6400800"/>
            <a:ext cx="11521440" cy="228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365760" y="6400800"/>
            <a:ext cx="28346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🔴 Score 15+: Acción inmediata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291840" y="6400800"/>
            <a:ext cx="28346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🟠 10-14: Plan activo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217920" y="6400800"/>
            <a:ext cx="28346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🟡 6-9: Monitoreo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9144000" y="6400800"/>
            <a:ext cx="28346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🟢 &lt;6: Aceptable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82880" cy="10515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82880"/>
            <a:ext cx="109728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2600" i="0">
                <a:solidFill>
                  <a:srgbClr val="FFFFFF"/>
                </a:solidFill>
                <a:latin typeface="Calibri"/>
              </a:rPr>
              <a:t>ROADMAP GO-TO-MARKET — Fases de Expansión 2026-2028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" y="2286000"/>
            <a:ext cx="11430000" cy="109728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051560" y="2167128"/>
            <a:ext cx="320040" cy="32004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320040" y="1234440"/>
            <a:ext cx="1737360" cy="96012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393192" y="1280160"/>
            <a:ext cx="1600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100" i="0">
                <a:solidFill>
                  <a:srgbClr val="FFFFFF"/>
                </a:solidFill>
                <a:latin typeface="Calibri"/>
              </a:rPr>
              <a:t>FASE I
Validación</a:t>
            </a:r>
          </a:p>
        </p:txBody>
      </p:sp>
      <p:sp>
        <p:nvSpPr>
          <p:cNvPr id="9" name="Rectangle 8"/>
          <p:cNvSpPr/>
          <p:nvPr/>
        </p:nvSpPr>
        <p:spPr>
          <a:xfrm>
            <a:off x="320040" y="2240280"/>
            <a:ext cx="1737360" cy="32004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65759" y="2258568"/>
            <a:ext cx="16459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900" i="0">
                <a:solidFill>
                  <a:srgbClr val="1A3C34"/>
                </a:solidFill>
                <a:latin typeface="Calibri"/>
              </a:rPr>
              <a:t>Q1 2026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953512" y="2167128"/>
            <a:ext cx="320040" cy="320040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2221992" y="2560320"/>
            <a:ext cx="1737360" cy="1417320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295144" y="2606039"/>
            <a:ext cx="1600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100" i="0">
                <a:solidFill>
                  <a:srgbClr val="FFFFFF"/>
                </a:solidFill>
                <a:latin typeface="Calibri"/>
              </a:rPr>
              <a:t>FASE II
Penetración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221992" y="4023360"/>
            <a:ext cx="1737360" cy="32004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2267712" y="4041648"/>
            <a:ext cx="16459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900" i="0">
                <a:solidFill>
                  <a:srgbClr val="1A5C9A"/>
                </a:solidFill>
                <a:latin typeface="Calibri"/>
              </a:rPr>
              <a:t>Q2 2026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855464" y="2167128"/>
            <a:ext cx="320040" cy="32004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4123944" y="1234440"/>
            <a:ext cx="1737360" cy="96012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197096" y="1280160"/>
            <a:ext cx="1600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100" i="0">
                <a:solidFill>
                  <a:srgbClr val="FFFFFF"/>
                </a:solidFill>
                <a:latin typeface="Calibri"/>
              </a:rPr>
              <a:t>FASE III
Escala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123944" y="2240280"/>
            <a:ext cx="1737360" cy="32004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169663" y="2258568"/>
            <a:ext cx="16459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900" i="0">
                <a:solidFill>
                  <a:srgbClr val="E67E22"/>
                </a:solidFill>
                <a:latin typeface="Calibri"/>
              </a:rPr>
              <a:t>Q3 2026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757416" y="2167128"/>
            <a:ext cx="320040" cy="320040"/>
          </a:xfrm>
          <a:prstGeom prst="rect">
            <a:avLst/>
          </a:prstGeom>
          <a:solidFill>
            <a:srgbClr val="7D3C9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025896" y="2560320"/>
            <a:ext cx="1737360" cy="1417320"/>
          </a:xfrm>
          <a:prstGeom prst="rect">
            <a:avLst/>
          </a:prstGeom>
          <a:solidFill>
            <a:srgbClr val="7D3C9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099048" y="2606039"/>
            <a:ext cx="1600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100" i="0">
                <a:solidFill>
                  <a:srgbClr val="FFFFFF"/>
                </a:solidFill>
                <a:latin typeface="Calibri"/>
              </a:rPr>
              <a:t>FASE IV
Navidad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025896" y="4023360"/>
            <a:ext cx="1737360" cy="32004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071616" y="4041648"/>
            <a:ext cx="16459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900" i="0">
                <a:solidFill>
                  <a:srgbClr val="7D3C98"/>
                </a:solidFill>
                <a:latin typeface="Calibri"/>
              </a:rPr>
              <a:t>Q4 2026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659368" y="2167128"/>
            <a:ext cx="320040" cy="320040"/>
          </a:xfrm>
          <a:prstGeom prst="rect">
            <a:avLst/>
          </a:prstGeom>
          <a:solidFill>
            <a:srgbClr val="2E665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7927848" y="1234440"/>
            <a:ext cx="1737360" cy="960120"/>
          </a:xfrm>
          <a:prstGeom prst="rect">
            <a:avLst/>
          </a:prstGeom>
          <a:solidFill>
            <a:srgbClr val="2E665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8001000" y="1280160"/>
            <a:ext cx="1600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100" i="0">
                <a:solidFill>
                  <a:srgbClr val="FFFFFF"/>
                </a:solidFill>
                <a:latin typeface="Calibri"/>
              </a:rPr>
              <a:t>FASE V
Consolidación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927848" y="2240280"/>
            <a:ext cx="1737360" cy="32004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7973568" y="2258568"/>
            <a:ext cx="16459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900" i="0">
                <a:solidFill>
                  <a:srgbClr val="2E6651"/>
                </a:solidFill>
                <a:latin typeface="Calibri"/>
              </a:rPr>
              <a:t>H1 2027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0561320" y="2167128"/>
            <a:ext cx="320040" cy="32004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9829800" y="2560320"/>
            <a:ext cx="1737360" cy="141732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902952" y="2606039"/>
            <a:ext cx="1600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100" i="0">
                <a:solidFill>
                  <a:srgbClr val="FFFFFF"/>
                </a:solidFill>
                <a:latin typeface="Calibri"/>
              </a:rPr>
              <a:t>FASE VI
Nacional</a:t>
            </a:r>
          </a:p>
        </p:txBody>
      </p:sp>
      <p:sp>
        <p:nvSpPr>
          <p:cNvPr id="34" name="Rectangle 33"/>
          <p:cNvSpPr/>
          <p:nvPr/>
        </p:nvSpPr>
        <p:spPr>
          <a:xfrm>
            <a:off x="9829800" y="4023360"/>
            <a:ext cx="1737360" cy="32004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9875520" y="4041648"/>
            <a:ext cx="16459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900" i="0">
                <a:solidFill>
                  <a:srgbClr val="C9A02B"/>
                </a:solidFill>
                <a:latin typeface="Calibri"/>
              </a:rPr>
              <a:t>2027-2028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20040" y="4114800"/>
            <a:ext cx="17373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10-15 cuentas piloto. Registros y habilitaciones.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221992" y="4114800"/>
            <a:ext cx="17373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25-45 cuentas. Retail gourmet. Vinotecas.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123944" y="4114800"/>
            <a:ext cx="17373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50-70 cuentas. B2B activo. Augusta pre-navidad.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025896" y="4114800"/>
            <a:ext cx="17373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Pico estacional. Gift sets. Kits corporativos.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927848" y="4114800"/>
            <a:ext cx="17373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Mendoza + Córdoba. Lurisia breakeven. Full portfolio.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829800" y="4114800"/>
            <a:ext cx="17373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E-commerce. 150+ cuentas. ARS 909M/año.</a:t>
            </a:r>
          </a:p>
        </p:txBody>
      </p:sp>
      <p:sp>
        <p:nvSpPr>
          <p:cNvPr id="42" name="Rectangle 41"/>
          <p:cNvSpPr/>
          <p:nvPr/>
        </p:nvSpPr>
        <p:spPr>
          <a:xfrm>
            <a:off x="320040" y="5074920"/>
            <a:ext cx="11430000" cy="457200"/>
          </a:xfrm>
          <a:prstGeom prst="rect">
            <a:avLst/>
          </a:prstGeom>
          <a:solidFill>
            <a:srgbClr val="D5E8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320040" y="5074920"/>
            <a:ext cx="17373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800" i="0">
                <a:solidFill>
                  <a:srgbClr val="1A3C34"/>
                </a:solidFill>
                <a:latin typeface="Calibri"/>
              </a:rPr>
              <a:t>10 cuentas
Q1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221992" y="5074920"/>
            <a:ext cx="17373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800" i="0">
                <a:solidFill>
                  <a:srgbClr val="1A3C34"/>
                </a:solidFill>
                <a:latin typeface="Calibri"/>
              </a:rPr>
              <a:t>25 cuentas
4k u/mes Meltz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123944" y="5074920"/>
            <a:ext cx="17373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800" i="0">
                <a:solidFill>
                  <a:srgbClr val="1A3C34"/>
                </a:solidFill>
                <a:latin typeface="Calibri"/>
              </a:rPr>
              <a:t>50 cuentas
ARS 25M/mes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025896" y="5074920"/>
            <a:ext cx="17373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800" i="0">
                <a:solidFill>
                  <a:srgbClr val="1A3C34"/>
                </a:solidFill>
                <a:latin typeface="Calibri"/>
              </a:rPr>
              <a:t>60+ ctas
ARS 90M Q4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927848" y="5074920"/>
            <a:ext cx="17373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800" i="0">
                <a:solidFill>
                  <a:srgbClr val="1A3C34"/>
                </a:solidFill>
                <a:latin typeface="Calibri"/>
              </a:rPr>
              <a:t>ARS 100M
sem. + 200 ctas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829800" y="5074920"/>
            <a:ext cx="17373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800" i="0">
                <a:solidFill>
                  <a:srgbClr val="1A3C34"/>
                </a:solidFill>
                <a:latin typeface="Calibri"/>
              </a:rPr>
              <a:t>ARS 909M
año total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82880" cy="10515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82880"/>
            <a:ext cx="109728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2600" i="0">
                <a:solidFill>
                  <a:srgbClr val="FFFFFF"/>
                </a:solidFill>
                <a:latin typeface="Calibri"/>
              </a:rPr>
              <a:t>SINERGIAS DEL PORTFOLIO &amp; RECOMENDACIONES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400" i="0">
                <a:solidFill>
                  <a:srgbClr val="1A3C34"/>
                </a:solidFill>
                <a:latin typeface="Calibri"/>
              </a:rPr>
              <a:t>SINERGIAS CLAVE</a:t>
            </a:r>
          </a:p>
        </p:txBody>
      </p:sp>
      <p:sp>
        <p:nvSpPr>
          <p:cNvPr id="6" name="Rectangle 5"/>
          <p:cNvSpPr/>
          <p:nvPr/>
        </p:nvSpPr>
        <p:spPr>
          <a:xfrm>
            <a:off x="365760" y="1600200"/>
            <a:ext cx="2468880" cy="1188720"/>
          </a:xfrm>
          <a:prstGeom prst="rect">
            <a:avLst/>
          </a:prstGeom>
          <a:solidFill>
            <a:srgbClr val="D5E8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57200" y="1691640"/>
            <a:ext cx="2286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🔄 Distribución Compartida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2194560"/>
            <a:ext cx="2286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C9A02B"/>
                </a:solidFill>
                <a:latin typeface="Calibri"/>
              </a:rPr>
              <a:t>CAC reducido -60%</a:t>
            </a:r>
          </a:p>
        </p:txBody>
      </p:sp>
      <p:sp>
        <p:nvSpPr>
          <p:cNvPr id="9" name="Rectangle 8"/>
          <p:cNvSpPr/>
          <p:nvPr/>
        </p:nvSpPr>
        <p:spPr>
          <a:xfrm>
            <a:off x="365760" y="2971800"/>
            <a:ext cx="2468880" cy="1188720"/>
          </a:xfrm>
          <a:prstGeom prst="rect">
            <a:avLst/>
          </a:prstGeom>
          <a:solidFill>
            <a:srgbClr val="D5E8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57200" y="3063240"/>
            <a:ext cx="2286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🍽️ Cross-Selling Natural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3566160"/>
            <a:ext cx="2286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C9A02B"/>
                </a:solidFill>
                <a:latin typeface="Calibri"/>
              </a:rPr>
              <a:t>Ticket por cuenta +45%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65760" y="4343400"/>
            <a:ext cx="2468880" cy="1188720"/>
          </a:xfrm>
          <a:prstGeom prst="rect">
            <a:avLst/>
          </a:prstGeom>
          <a:solidFill>
            <a:srgbClr val="D5E8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57200" y="4434840"/>
            <a:ext cx="2286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💪 Poder de Negociación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" y="4937760"/>
            <a:ext cx="2286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C9A02B"/>
                </a:solidFill>
                <a:latin typeface="Calibri"/>
              </a:rPr>
              <a:t>Condiciones +20%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108960" y="1600200"/>
            <a:ext cx="2468880" cy="1188720"/>
          </a:xfrm>
          <a:prstGeom prst="rect">
            <a:avLst/>
          </a:prstGeom>
          <a:solidFill>
            <a:srgbClr val="DAE8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3200400" y="1691640"/>
            <a:ext cx="2286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📦 Logística Compartida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00400" y="2194560"/>
            <a:ext cx="2286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C9A02B"/>
                </a:solidFill>
                <a:latin typeface="Calibri"/>
              </a:rPr>
              <a:t>Costos logísticos -30%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108960" y="2971800"/>
            <a:ext cx="2468880" cy="1188720"/>
          </a:xfrm>
          <a:prstGeom prst="rect">
            <a:avLst/>
          </a:prstGeom>
          <a:solidFill>
            <a:srgbClr val="DAE8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00400" y="3063240"/>
            <a:ext cx="2286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🎁 Gift Set Combinado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00400" y="3566160"/>
            <a:ext cx="2286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C9A02B"/>
                </a:solidFill>
                <a:latin typeface="Calibri"/>
              </a:rPr>
              <a:t>ARS 60k-120k ticket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108960" y="4343400"/>
            <a:ext cx="2468880" cy="1188720"/>
          </a:xfrm>
          <a:prstGeom prst="rect">
            <a:avLst/>
          </a:prstGeom>
          <a:solidFill>
            <a:srgbClr val="DAE8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3200400" y="4434840"/>
            <a:ext cx="2286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📣 Marketing Ecosistema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200400" y="4937760"/>
            <a:ext cx="2286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C9A02B"/>
                </a:solidFill>
                <a:latin typeface="Calibri"/>
              </a:rPr>
              <a:t>Alcance mediático x3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309360" y="1143000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400" i="0">
                <a:solidFill>
                  <a:srgbClr val="C0392B"/>
                </a:solidFill>
                <a:latin typeface="Calibri"/>
              </a:rPr>
              <a:t>PRIORIDADES DE EJECUCIÓN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309360" y="1600200"/>
            <a:ext cx="502920" cy="64008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355080" y="1691640"/>
            <a:ext cx="411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800" i="0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03720" y="164592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C0392B"/>
                </a:solidFill>
                <a:latin typeface="Calibri"/>
              </a:rPr>
              <a:t>Constituir la operación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03720" y="1965960"/>
            <a:ext cx="49377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Importadora + AFIP/ANMAT — 60-90 días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309360" y="2359152"/>
            <a:ext cx="502920" cy="64008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355080" y="2450592"/>
            <a:ext cx="411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800" i="0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03720" y="2404872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E67E22"/>
                </a:solidFill>
                <a:latin typeface="Calibri"/>
              </a:rPr>
              <a:t>Alianzas estratégicas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903720" y="2724912"/>
            <a:ext cx="49377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Cabrales (Augusta) + 3PL frío (Meltz)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309360" y="3118104"/>
            <a:ext cx="502920" cy="64008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355080" y="3209544"/>
            <a:ext cx="411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800" i="0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903720" y="3163824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E67E22"/>
                </a:solidFill>
                <a:latin typeface="Calibri"/>
              </a:rPr>
              <a:t>15 clientes ancla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03720" y="3483864"/>
            <a:ext cx="49377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Hoteles + cafeterías CABA — antes 1 mayo 2026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309360" y="3877056"/>
            <a:ext cx="502920" cy="640080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355080" y="3968496"/>
            <a:ext cx="411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800" i="0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903720" y="3922776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1A5C9A"/>
                </a:solidFill>
                <a:latin typeface="Calibri"/>
              </a:rPr>
              <a:t>Viral Meltz Dubai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903720" y="4242816"/>
            <a:ext cx="49377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Micro-influencers gastronómicos + TikTok seeding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309360" y="4636008"/>
            <a:ext cx="502920" cy="640080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355080" y="4727448"/>
            <a:ext cx="411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800" i="0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903720" y="4681728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1A5C9A"/>
                </a:solidFill>
                <a:latin typeface="Calibri"/>
              </a:rPr>
              <a:t>Pre-navidad Augusta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903720" y="5001768"/>
            <a:ext cx="49377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Pedido Q3 2026 — logística marítima 60-90 días</a:t>
            </a:r>
          </a:p>
        </p:txBody>
      </p:sp>
      <p:sp>
        <p:nvSpPr>
          <p:cNvPr id="45" name="Rectangle 44"/>
          <p:cNvSpPr/>
          <p:nvPr/>
        </p:nvSpPr>
        <p:spPr>
          <a:xfrm>
            <a:off x="6309360" y="5394959"/>
            <a:ext cx="502920" cy="64008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6355080" y="5486399"/>
            <a:ext cx="411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800" i="0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903720" y="5440679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1A3C34"/>
                </a:solidFill>
                <a:latin typeface="Calibri"/>
              </a:rPr>
              <a:t>Proteger el precio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903720" y="5760720"/>
            <a:ext cx="49377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Contratos MAP con todos los PDV — desde Día 1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20040" y="6172200"/>
            <a:ext cx="11430000" cy="50292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411480" y="6217920"/>
            <a:ext cx="112471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300" i="0">
                <a:solidFill>
                  <a:srgbClr val="FFFFFF"/>
                </a:solidFill>
                <a:latin typeface="Calibri"/>
              </a:rPr>
              <a:t>PORTFOLIO TOTAL AÑO 1: ARS ~273 M  |  AÑO 2: ARS ~560 M  |  AÑO 3: ARS ~909 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82880" cy="10515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82880"/>
            <a:ext cx="109728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2800" i="0">
                <a:solidFill>
                  <a:srgbClr val="FFFFFF"/>
                </a:solidFill>
                <a:latin typeface="Calibri"/>
              </a:rPr>
              <a:t>CONTENIDO DEL INFORME</a:t>
            </a:r>
          </a:p>
        </p:txBody>
      </p:sp>
      <p:sp>
        <p:nvSpPr>
          <p:cNvPr id="5" name="Rectangle 4"/>
          <p:cNvSpPr/>
          <p:nvPr/>
        </p:nvSpPr>
        <p:spPr>
          <a:xfrm>
            <a:off x="365760" y="1234440"/>
            <a:ext cx="548640" cy="77724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11480" y="1325880"/>
            <a:ext cx="457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000" i="0">
                <a:solidFill>
                  <a:srgbClr val="C9A02B"/>
                </a:solidFill>
                <a:latin typeface="Calibri"/>
              </a:rPr>
              <a:t>01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1560" y="1280160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200" i="0">
                <a:solidFill>
                  <a:srgbClr val="4A4A4A"/>
                </a:solidFill>
                <a:latin typeface="Calibri"/>
              </a:rPr>
              <a:t>Contexto Macroeconómico y Oportunidad de Mercado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51560" y="169164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999999"/>
                </a:solidFill>
                <a:latin typeface="Calibri"/>
              </a:rPr>
              <a:t>p.3</a:t>
            </a:r>
          </a:p>
        </p:txBody>
      </p:sp>
      <p:sp>
        <p:nvSpPr>
          <p:cNvPr id="9" name="Rectangle 8"/>
          <p:cNvSpPr/>
          <p:nvPr/>
        </p:nvSpPr>
        <p:spPr>
          <a:xfrm>
            <a:off x="365760" y="2039112"/>
            <a:ext cx="5394960" cy="182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5760" y="2286000"/>
            <a:ext cx="548640" cy="77724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11480" y="2377440"/>
            <a:ext cx="457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000" i="0">
                <a:solidFill>
                  <a:srgbClr val="C9A02B"/>
                </a:solidFill>
                <a:latin typeface="Calibri"/>
              </a:rPr>
              <a:t>02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51560" y="2331720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200" i="0">
                <a:solidFill>
                  <a:srgbClr val="4A4A4A"/>
                </a:solidFill>
                <a:latin typeface="Calibri"/>
              </a:rPr>
              <a:t>Tamaño de Mercado — TAM / SAM / SOM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1560" y="274320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999999"/>
                </a:solidFill>
                <a:latin typeface="Calibri"/>
              </a:rPr>
              <a:t>p.4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65760" y="3090672"/>
            <a:ext cx="5394960" cy="182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365760" y="3337560"/>
            <a:ext cx="548640" cy="77724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11480" y="3429000"/>
            <a:ext cx="457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000" i="0">
                <a:solidFill>
                  <a:srgbClr val="C9A02B"/>
                </a:solidFill>
                <a:latin typeface="Calibri"/>
              </a:rPr>
              <a:t>03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51560" y="3383279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200" i="0">
                <a:solidFill>
                  <a:srgbClr val="4A4A4A"/>
                </a:solidFill>
                <a:latin typeface="Calibri"/>
              </a:rPr>
              <a:t>Perfil del Consumidor Objetivo (ABC1)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51560" y="379476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999999"/>
                </a:solidFill>
                <a:latin typeface="Calibri"/>
              </a:rPr>
              <a:t>p.5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65760" y="4142232"/>
            <a:ext cx="5394960" cy="182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365760" y="4389120"/>
            <a:ext cx="548640" cy="77724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11480" y="4480559"/>
            <a:ext cx="457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000" i="0">
                <a:solidFill>
                  <a:srgbClr val="C9A02B"/>
                </a:solidFill>
                <a:latin typeface="Calibri"/>
              </a:rPr>
              <a:t>04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51560" y="4434840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200" i="0">
                <a:solidFill>
                  <a:srgbClr val="4A4A4A"/>
                </a:solidFill>
                <a:latin typeface="Calibri"/>
              </a:rPr>
              <a:t>Segmentación Geográfica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51560" y="484632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999999"/>
                </a:solidFill>
                <a:latin typeface="Calibri"/>
              </a:rPr>
              <a:t>p.6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65760" y="5193792"/>
            <a:ext cx="5394960" cy="182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365760" y="5440679"/>
            <a:ext cx="548640" cy="77724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11480" y="5532119"/>
            <a:ext cx="457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000" i="0">
                <a:solidFill>
                  <a:srgbClr val="C9A02B"/>
                </a:solidFill>
                <a:latin typeface="Calibri"/>
              </a:rPr>
              <a:t>05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51560" y="5486399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200" i="0">
                <a:solidFill>
                  <a:srgbClr val="4A4A4A"/>
                </a:solidFill>
                <a:latin typeface="Calibri"/>
              </a:rPr>
              <a:t>Mapa Competitivo por Categoría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51560" y="5897879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999999"/>
                </a:solidFill>
                <a:latin typeface="Calibri"/>
              </a:rPr>
              <a:t>p.7-9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65760" y="6245351"/>
            <a:ext cx="5394960" cy="182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6217920" y="1234440"/>
            <a:ext cx="548640" cy="77724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263640" y="1325880"/>
            <a:ext cx="457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000" i="0">
                <a:solidFill>
                  <a:srgbClr val="C9A02B"/>
                </a:solidFill>
                <a:latin typeface="Calibri"/>
              </a:rPr>
              <a:t>06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903720" y="1280160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200" i="0">
                <a:solidFill>
                  <a:srgbClr val="4A4A4A"/>
                </a:solidFill>
                <a:latin typeface="Calibri"/>
              </a:rPr>
              <a:t>Estrategia de Pricing — Validación y Benchmarks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903720" y="169164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999999"/>
                </a:solidFill>
                <a:latin typeface="Calibri"/>
              </a:rPr>
              <a:t>p.10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217920" y="2039112"/>
            <a:ext cx="5394960" cy="182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6217920" y="2286000"/>
            <a:ext cx="548640" cy="77724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263640" y="2377440"/>
            <a:ext cx="457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000" i="0">
                <a:solidFill>
                  <a:srgbClr val="C9A02B"/>
                </a:solidFill>
                <a:latin typeface="Calibri"/>
              </a:rPr>
              <a:t>07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03720" y="2331720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200" i="0">
                <a:solidFill>
                  <a:srgbClr val="4A4A4A"/>
                </a:solidFill>
                <a:latin typeface="Calibri"/>
              </a:rPr>
              <a:t>Estrategia de Canales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903720" y="274320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999999"/>
                </a:solidFill>
                <a:latin typeface="Calibri"/>
              </a:rPr>
              <a:t>p.11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217920" y="3090672"/>
            <a:ext cx="5394960" cy="182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6217920" y="3337560"/>
            <a:ext cx="548640" cy="77724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6263640" y="3429000"/>
            <a:ext cx="457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000" i="0">
                <a:solidFill>
                  <a:srgbClr val="C9A02B"/>
                </a:solidFill>
                <a:latin typeface="Calibri"/>
              </a:rPr>
              <a:t>08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03720" y="3383279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200" i="0">
                <a:solidFill>
                  <a:srgbClr val="4A4A4A"/>
                </a:solidFill>
                <a:latin typeface="Calibri"/>
              </a:rPr>
              <a:t>Proyección de Ventas — 3 Años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903720" y="379476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999999"/>
                </a:solidFill>
                <a:latin typeface="Calibri"/>
              </a:rPr>
              <a:t>p.12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217920" y="4142232"/>
            <a:ext cx="5394960" cy="182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Rectangle 44"/>
          <p:cNvSpPr/>
          <p:nvPr/>
        </p:nvSpPr>
        <p:spPr>
          <a:xfrm>
            <a:off x="6217920" y="4389120"/>
            <a:ext cx="548640" cy="77724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6263640" y="4480559"/>
            <a:ext cx="457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000" i="0">
                <a:solidFill>
                  <a:srgbClr val="C9A02B"/>
                </a:solidFill>
                <a:latin typeface="Calibri"/>
              </a:rPr>
              <a:t>09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903720" y="4434840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200" i="0">
                <a:solidFill>
                  <a:srgbClr val="4A4A4A"/>
                </a:solidFill>
                <a:latin typeface="Calibri"/>
              </a:rPr>
              <a:t>Análisis de Riesgos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903720" y="484632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999999"/>
                </a:solidFill>
                <a:latin typeface="Calibri"/>
              </a:rPr>
              <a:t>p.13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6217920" y="5193792"/>
            <a:ext cx="5394960" cy="182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Rectangle 49"/>
          <p:cNvSpPr/>
          <p:nvPr/>
        </p:nvSpPr>
        <p:spPr>
          <a:xfrm>
            <a:off x="6217920" y="5440679"/>
            <a:ext cx="548640" cy="77724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263640" y="5532119"/>
            <a:ext cx="457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000" i="0">
                <a:solidFill>
                  <a:srgbClr val="C9A02B"/>
                </a:solidFill>
                <a:latin typeface="Calibri"/>
              </a:rPr>
              <a:t>10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903720" y="5486399"/>
            <a:ext cx="4754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200" i="0">
                <a:solidFill>
                  <a:srgbClr val="4A4A4A"/>
                </a:solidFill>
                <a:latin typeface="Calibri"/>
              </a:rPr>
              <a:t>Roadmap Go-To-Market &amp; Sinergias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903720" y="5897879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999999"/>
                </a:solidFill>
                <a:latin typeface="Calibri"/>
              </a:rPr>
              <a:t>p.14-15</a:t>
            </a:r>
          </a:p>
        </p:txBody>
      </p:sp>
      <p:sp>
        <p:nvSpPr>
          <p:cNvPr id="54" name="Rectangle 53"/>
          <p:cNvSpPr/>
          <p:nvPr/>
        </p:nvSpPr>
        <p:spPr>
          <a:xfrm>
            <a:off x="6217920" y="6245351"/>
            <a:ext cx="5394960" cy="182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82880" cy="10515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82880"/>
            <a:ext cx="109728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2800" i="0">
                <a:solidFill>
                  <a:srgbClr val="FFFFFF"/>
                </a:solidFill>
                <a:latin typeface="Calibri"/>
              </a:rPr>
              <a:t>CONTEXTO MACROECONÓMICO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685800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200" i="0">
                <a:solidFill>
                  <a:srgbClr val="C9A02B"/>
                </a:solidFill>
                <a:latin typeface="Calibri"/>
              </a:rPr>
              <a:t>La ventana de oportunidad dorada para marcas premium importadas</a:t>
            </a:r>
          </a:p>
        </p:txBody>
      </p:sp>
      <p:sp>
        <p:nvSpPr>
          <p:cNvPr id="6" name="Rectangle 5"/>
          <p:cNvSpPr/>
          <p:nvPr/>
        </p:nvSpPr>
        <p:spPr>
          <a:xfrm>
            <a:off x="365760" y="1280160"/>
            <a:ext cx="3383280" cy="192024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1508760"/>
            <a:ext cx="310896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800" i="0">
                <a:solidFill>
                  <a:srgbClr val="FFFFFF"/>
                </a:solidFill>
                <a:latin typeface="Calibri"/>
              </a:rPr>
              <a:t>USD 223 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2468880"/>
            <a:ext cx="310896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100" i="0">
                <a:solidFill>
                  <a:srgbClr val="DDDDDD"/>
                </a:solidFill>
                <a:latin typeface="Calibri"/>
              </a:rPr>
              <a:t>Mercado
Gourmet Arg.</a:t>
            </a:r>
          </a:p>
        </p:txBody>
      </p:sp>
      <p:sp>
        <p:nvSpPr>
          <p:cNvPr id="9" name="Rectangle 8"/>
          <p:cNvSpPr/>
          <p:nvPr/>
        </p:nvSpPr>
        <p:spPr>
          <a:xfrm>
            <a:off x="4114800" y="1280160"/>
            <a:ext cx="3383280" cy="1920240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251960" y="1508760"/>
            <a:ext cx="310896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800" i="0">
                <a:solidFill>
                  <a:srgbClr val="FFFFFF"/>
                </a:solidFill>
                <a:latin typeface="Calibri"/>
              </a:rPr>
              <a:t>CAGR
6,95%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51960" y="2468880"/>
            <a:ext cx="310896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100" i="0">
                <a:solidFill>
                  <a:srgbClr val="DDDDDD"/>
                </a:solidFill>
                <a:latin typeface="Calibri"/>
              </a:rPr>
              <a:t>Crecimiento
2026-2033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863840" y="1280160"/>
            <a:ext cx="3383280" cy="192024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001000" y="1508760"/>
            <a:ext cx="310896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800" i="0">
                <a:solidFill>
                  <a:srgbClr val="FFFFFF"/>
                </a:solidFill>
                <a:latin typeface="Calibri"/>
              </a:rPr>
              <a:t>+70,3%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001000" y="2468880"/>
            <a:ext cx="310896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100" i="0">
                <a:solidFill>
                  <a:srgbClr val="DDDDDD"/>
                </a:solidFill>
                <a:latin typeface="Calibri"/>
              </a:rPr>
              <a:t>Importaciones
Consumo YoY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65760" y="3566160"/>
            <a:ext cx="3383280" cy="192024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02920" y="3794760"/>
            <a:ext cx="310896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800" i="0">
                <a:solidFill>
                  <a:srgbClr val="FFFFFF"/>
                </a:solidFill>
                <a:latin typeface="Calibri"/>
              </a:rPr>
              <a:t>6% ABC1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" y="4754880"/>
            <a:ext cx="310896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100" i="0">
                <a:solidFill>
                  <a:srgbClr val="DDDDDD"/>
                </a:solidFill>
                <a:latin typeface="Calibri"/>
              </a:rPr>
              <a:t>Población con USD
17.000/mes hogar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114800" y="3566160"/>
            <a:ext cx="3383280" cy="1920240"/>
          </a:xfrm>
          <a:prstGeom prst="rect">
            <a:avLst/>
          </a:prstGeom>
          <a:solidFill>
            <a:srgbClr val="2E665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4251960" y="3794760"/>
            <a:ext cx="310896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800" i="0">
                <a:solidFill>
                  <a:srgbClr val="FFFFFF"/>
                </a:solidFill>
                <a:latin typeface="Calibri"/>
              </a:rPr>
              <a:t>451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251960" y="4754880"/>
            <a:ext cx="310896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100" i="0">
                <a:solidFill>
                  <a:srgbClr val="DDDDDD"/>
                </a:solidFill>
                <a:latin typeface="Calibri"/>
              </a:rPr>
              <a:t>Hoteles 4-5★
en Argentina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863840" y="3566160"/>
            <a:ext cx="3383280" cy="192024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001000" y="3794760"/>
            <a:ext cx="310896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800" i="0">
                <a:solidFill>
                  <a:srgbClr val="FFFFFF"/>
                </a:solidFill>
                <a:latin typeface="Calibri"/>
              </a:rPr>
              <a:t>+211%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001000" y="4754880"/>
            <a:ext cx="310896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1100" i="0">
                <a:solidFill>
                  <a:srgbClr val="DDDDDD"/>
                </a:solidFill>
                <a:latin typeface="Calibri"/>
              </a:rPr>
              <a:t>Courier imports
YoY 2025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5760" y="6263640"/>
            <a:ext cx="11430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999999"/>
                </a:solidFill>
                <a:latin typeface="Calibri"/>
              </a:rPr>
              <a:t>Fuentes: Deep Market Insights | INDEC | Moiguer Social Mood 2025 | Analytica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82880" cy="10515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82880"/>
            <a:ext cx="109728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2600" i="0">
                <a:solidFill>
                  <a:srgbClr val="FFFFFF"/>
                </a:solidFill>
                <a:latin typeface="Calibri"/>
              </a:rPr>
              <a:t>TAMAÑO DE MERCADO — TAM / SAM / SOM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" y="1188720"/>
            <a:ext cx="3566160" cy="45720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11479" y="1207008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500" i="0">
                <a:solidFill>
                  <a:srgbClr val="FFFFFF"/>
                </a:solidFill>
                <a:latin typeface="Calibri"/>
              </a:rPr>
              <a:t>LURISIA</a:t>
            </a:r>
          </a:p>
        </p:txBody>
      </p:sp>
      <p:sp>
        <p:nvSpPr>
          <p:cNvPr id="7" name="Rectangle 6"/>
          <p:cNvSpPr/>
          <p:nvPr/>
        </p:nvSpPr>
        <p:spPr>
          <a:xfrm>
            <a:off x="320040" y="1691640"/>
            <a:ext cx="3566160" cy="1143000"/>
          </a:xfrm>
          <a:prstGeom prst="rect">
            <a:avLst/>
          </a:prstGeom>
          <a:solidFill>
            <a:srgbClr val="2E665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11479" y="1737360"/>
            <a:ext cx="1097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FFFFFF"/>
                </a:solidFill>
                <a:latin typeface="Calibri"/>
              </a:rPr>
              <a:t>TAM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79" y="201168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200" i="0">
                <a:solidFill>
                  <a:srgbClr val="FFFFFF"/>
                </a:solidFill>
                <a:latin typeface="Calibri"/>
              </a:rPr>
              <a:t>USD 480 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1479" y="2514600"/>
            <a:ext cx="33832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900" i="0">
                <a:solidFill>
                  <a:srgbClr val="DDDDDD"/>
                </a:solidFill>
                <a:latin typeface="Calibri"/>
              </a:rPr>
              <a:t>Bebidas Alcohólicas Premium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0040" y="2880360"/>
            <a:ext cx="3566160" cy="114300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320040" y="2880360"/>
            <a:ext cx="3566160" cy="1143000"/>
          </a:xfrm>
          <a:prstGeom prst="rect">
            <a:avLst/>
          </a:prstGeom>
          <a:solidFill>
            <a:srgbClr val="D5E8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11479" y="2926080"/>
            <a:ext cx="1097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1A3C34"/>
                </a:solidFill>
                <a:latin typeface="Calibri"/>
              </a:rPr>
              <a:t>SAM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1479" y="315468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000" i="0">
                <a:solidFill>
                  <a:srgbClr val="1A3C34"/>
                </a:solidFill>
                <a:latin typeface="Calibri"/>
              </a:rPr>
              <a:t>USD 28 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1479" y="3611880"/>
            <a:ext cx="33832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900" i="0">
                <a:solidFill>
                  <a:srgbClr val="4A4A4A"/>
                </a:solidFill>
                <a:latin typeface="Calibri"/>
              </a:rPr>
              <a:t>Bitters/Aperitivos HoReCa ABC1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20040" y="4069080"/>
            <a:ext cx="3566160" cy="594360"/>
          </a:xfrm>
          <a:prstGeom prst="rect">
            <a:avLst/>
          </a:prstGeom>
          <a:solidFill>
            <a:srgbClr val="F9E79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11479" y="4096512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000" i="0">
                <a:solidFill>
                  <a:srgbClr val="4A4A4A"/>
                </a:solidFill>
                <a:latin typeface="Calibri"/>
              </a:rPr>
              <a:t>SOM: USD 25.500
Año 1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20040" y="4709160"/>
            <a:ext cx="3566160" cy="5943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411479" y="4736592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000" i="0">
                <a:solidFill>
                  <a:srgbClr val="FFFFFF"/>
                </a:solidFill>
                <a:latin typeface="Calibri"/>
              </a:rPr>
              <a:t>SOM 3A: ~USD 127.600
Año 3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160520" y="1188720"/>
            <a:ext cx="3566160" cy="457200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251959" y="1207008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500" i="0">
                <a:solidFill>
                  <a:srgbClr val="FFFFFF"/>
                </a:solidFill>
                <a:latin typeface="Calibri"/>
              </a:rPr>
              <a:t>AUGUSTA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160520" y="1691640"/>
            <a:ext cx="3566160" cy="1143000"/>
          </a:xfrm>
          <a:prstGeom prst="rect">
            <a:avLst/>
          </a:prstGeom>
          <a:solidFill>
            <a:srgbClr val="2E80B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251959" y="1737360"/>
            <a:ext cx="1097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FFFFFF"/>
                </a:solidFill>
                <a:latin typeface="Calibri"/>
              </a:rPr>
              <a:t>TAM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251959" y="201168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200" i="0">
                <a:solidFill>
                  <a:srgbClr val="FFFFFF"/>
                </a:solidFill>
                <a:latin typeface="Calibri"/>
              </a:rPr>
              <a:t>USD 320 M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251959" y="2514600"/>
            <a:ext cx="33832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900" i="0">
                <a:solidFill>
                  <a:srgbClr val="DDDDDD"/>
                </a:solidFill>
                <a:latin typeface="Calibri"/>
              </a:rPr>
              <a:t>Panadería Artesanal Premium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160520" y="2880360"/>
            <a:ext cx="3566160" cy="1143000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4160520" y="2880360"/>
            <a:ext cx="3566160" cy="1143000"/>
          </a:xfrm>
          <a:prstGeom prst="rect">
            <a:avLst/>
          </a:prstGeom>
          <a:solidFill>
            <a:srgbClr val="DAE8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4251959" y="2926080"/>
            <a:ext cx="1097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1A5C9A"/>
                </a:solidFill>
                <a:latin typeface="Calibri"/>
              </a:rPr>
              <a:t>SAM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251959" y="315468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000" i="0">
                <a:solidFill>
                  <a:srgbClr val="1A5C9A"/>
                </a:solidFill>
                <a:latin typeface="Calibri"/>
              </a:rPr>
              <a:t>USD 18 M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251959" y="3611880"/>
            <a:ext cx="33832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900" i="0">
                <a:solidFill>
                  <a:srgbClr val="4A4A4A"/>
                </a:solidFill>
                <a:latin typeface="Calibri"/>
              </a:rPr>
              <a:t>Panettone Importado ABC1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160520" y="4069080"/>
            <a:ext cx="3566160" cy="594360"/>
          </a:xfrm>
          <a:prstGeom prst="rect">
            <a:avLst/>
          </a:prstGeom>
          <a:solidFill>
            <a:srgbClr val="F9E79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4251959" y="4096512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000" i="0">
                <a:solidFill>
                  <a:srgbClr val="4A4A4A"/>
                </a:solidFill>
                <a:latin typeface="Calibri"/>
              </a:rPr>
              <a:t>SOM: USD 48.300
Año 1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160520" y="4709160"/>
            <a:ext cx="3566160" cy="5943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4251959" y="4736592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000" i="0">
                <a:solidFill>
                  <a:srgbClr val="FFFFFF"/>
                </a:solidFill>
                <a:latin typeface="Calibri"/>
              </a:rPr>
              <a:t>SOM 3A: ~USD 172.400
Año 3</a:t>
            </a:r>
          </a:p>
        </p:txBody>
      </p:sp>
      <p:sp>
        <p:nvSpPr>
          <p:cNvPr id="35" name="Rectangle 34"/>
          <p:cNvSpPr/>
          <p:nvPr/>
        </p:nvSpPr>
        <p:spPr>
          <a:xfrm>
            <a:off x="8001000" y="1188720"/>
            <a:ext cx="3566160" cy="45720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092440" y="1207008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500" i="0">
                <a:solidFill>
                  <a:srgbClr val="FFFFFF"/>
                </a:solidFill>
                <a:latin typeface="Calibri"/>
              </a:rPr>
              <a:t>MELTZ DUBAI</a:t>
            </a:r>
          </a:p>
        </p:txBody>
      </p:sp>
      <p:sp>
        <p:nvSpPr>
          <p:cNvPr id="37" name="Rectangle 36"/>
          <p:cNvSpPr/>
          <p:nvPr/>
        </p:nvSpPr>
        <p:spPr>
          <a:xfrm>
            <a:off x="8001000" y="1691640"/>
            <a:ext cx="3566160" cy="1143000"/>
          </a:xfrm>
          <a:prstGeom prst="rect">
            <a:avLst/>
          </a:prstGeom>
          <a:solidFill>
            <a:srgbClr val="D358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8092440" y="1737360"/>
            <a:ext cx="1097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FFFFFF"/>
                </a:solidFill>
                <a:latin typeface="Calibri"/>
              </a:rPr>
              <a:t>TAM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092440" y="201168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200" i="0">
                <a:solidFill>
                  <a:srgbClr val="FFFFFF"/>
                </a:solidFill>
                <a:latin typeface="Calibri"/>
              </a:rPr>
              <a:t>USD 680 M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092440" y="2514600"/>
            <a:ext cx="33832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900" i="0">
                <a:solidFill>
                  <a:srgbClr val="DDDDDD"/>
                </a:solidFill>
                <a:latin typeface="Calibri"/>
              </a:rPr>
              <a:t>Chocolates Premium Argentina</a:t>
            </a:r>
          </a:p>
        </p:txBody>
      </p:sp>
      <p:sp>
        <p:nvSpPr>
          <p:cNvPr id="41" name="Rectangle 40"/>
          <p:cNvSpPr/>
          <p:nvPr/>
        </p:nvSpPr>
        <p:spPr>
          <a:xfrm>
            <a:off x="8001000" y="2880360"/>
            <a:ext cx="3566160" cy="114300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ectangle 41"/>
          <p:cNvSpPr/>
          <p:nvPr/>
        </p:nvSpPr>
        <p:spPr>
          <a:xfrm>
            <a:off x="8001000" y="2880360"/>
            <a:ext cx="3566160" cy="1143000"/>
          </a:xfrm>
          <a:prstGeom prst="rect">
            <a:avLst/>
          </a:prstGeom>
          <a:solidFill>
            <a:srgbClr val="FFE6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8092440" y="2926080"/>
            <a:ext cx="1097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E67E22"/>
                </a:solidFill>
                <a:latin typeface="Calibri"/>
              </a:rPr>
              <a:t>SAM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092440" y="315468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2000" i="0">
                <a:solidFill>
                  <a:srgbClr val="E67E22"/>
                </a:solidFill>
                <a:latin typeface="Calibri"/>
              </a:rPr>
              <a:t>USD 85 M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092440" y="3611880"/>
            <a:ext cx="33832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0" sz="900" i="0">
                <a:solidFill>
                  <a:srgbClr val="4A4A4A"/>
                </a:solidFill>
                <a:latin typeface="Calibri"/>
              </a:rPr>
              <a:t>Chocolates Importados Experienciales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001000" y="4069080"/>
            <a:ext cx="3566160" cy="594360"/>
          </a:xfrm>
          <a:prstGeom prst="rect">
            <a:avLst/>
          </a:prstGeom>
          <a:solidFill>
            <a:srgbClr val="F9E79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8092440" y="4096512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000" i="0">
                <a:solidFill>
                  <a:srgbClr val="4A4A4A"/>
                </a:solidFill>
                <a:latin typeface="Calibri"/>
              </a:rPr>
              <a:t>SOM: USD 161.200
Año 1</a:t>
            </a:r>
          </a:p>
        </p:txBody>
      </p:sp>
      <p:sp>
        <p:nvSpPr>
          <p:cNvPr id="48" name="Rectangle 47"/>
          <p:cNvSpPr/>
          <p:nvPr/>
        </p:nvSpPr>
        <p:spPr>
          <a:xfrm>
            <a:off x="8001000" y="4709160"/>
            <a:ext cx="3566160" cy="5943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8092440" y="4736592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000" i="0">
                <a:solidFill>
                  <a:srgbClr val="FFFFFF"/>
                </a:solidFill>
                <a:latin typeface="Calibri"/>
              </a:rPr>
              <a:t>SOM 3A: ~USD 483.600
Año 3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65760" y="6263640"/>
            <a:ext cx="11430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999999"/>
                </a:solidFill>
                <a:latin typeface="Calibri"/>
              </a:rPr>
              <a:t>TC: ARS 1.160/USD  |  CAGR segmento gourmet: 6,95% (Deep Market Insights 2024)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82880" cy="10515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82880"/>
            <a:ext cx="109728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2600" i="0">
                <a:solidFill>
                  <a:srgbClr val="FFFFFF"/>
                </a:solidFill>
                <a:latin typeface="Calibri"/>
              </a:rPr>
              <a:t>PERFIL DEL CONSUMIDOR — La Argentina Dolarizada</a:t>
            </a:r>
          </a:p>
        </p:txBody>
      </p:sp>
      <p:sp>
        <p:nvSpPr>
          <p:cNvPr id="5" name="Rectangle 4"/>
          <p:cNvSpPr/>
          <p:nvPr/>
        </p:nvSpPr>
        <p:spPr>
          <a:xfrm>
            <a:off x="365760" y="1280160"/>
            <a:ext cx="4114800" cy="105156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7200" y="1325880"/>
            <a:ext cx="39319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300" i="0">
                <a:solidFill>
                  <a:srgbClr val="FFFFFF"/>
                </a:solidFill>
                <a:latin typeface="Calibri"/>
              </a:rPr>
              <a:t>ABC1 — 6%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1691639"/>
            <a:ext cx="3931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DDDDDD"/>
                </a:solidFill>
                <a:latin typeface="Calibri"/>
              </a:rPr>
              <a:t>USD 17.000/mes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965960"/>
            <a:ext cx="3931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900" i="0">
                <a:solidFill>
                  <a:srgbClr val="FFFFFF"/>
                </a:solidFill>
                <a:latin typeface="Calibri"/>
              </a:rPr>
              <a:t>✅ TARGET PRIMARIO</a:t>
            </a:r>
          </a:p>
        </p:txBody>
      </p:sp>
      <p:sp>
        <p:nvSpPr>
          <p:cNvPr id="9" name="Rectangle 8"/>
          <p:cNvSpPr/>
          <p:nvPr/>
        </p:nvSpPr>
        <p:spPr>
          <a:xfrm>
            <a:off x="548640" y="2468880"/>
            <a:ext cx="3749039" cy="1051560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" y="2514600"/>
            <a:ext cx="3566159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300" i="0">
                <a:solidFill>
                  <a:srgbClr val="FFFFFF"/>
                </a:solidFill>
                <a:latin typeface="Calibri"/>
              </a:rPr>
              <a:t>C2 — 18%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" y="2880360"/>
            <a:ext cx="356615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DDDDDD"/>
                </a:solidFill>
                <a:latin typeface="Calibri"/>
              </a:rPr>
              <a:t>USD 2.687/mes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" y="3154680"/>
            <a:ext cx="356615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900" i="0">
                <a:solidFill>
                  <a:srgbClr val="FFFFFF"/>
                </a:solidFill>
                <a:latin typeface="Calibri"/>
              </a:rPr>
              <a:t>⚠️ Periférico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31520" y="3657600"/>
            <a:ext cx="3383280" cy="1051560"/>
          </a:xfrm>
          <a:prstGeom prst="rect">
            <a:avLst/>
          </a:prstGeom>
          <a:solidFill>
            <a:srgbClr val="4A4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60" y="3703320"/>
            <a:ext cx="3200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300" i="0">
                <a:solidFill>
                  <a:srgbClr val="FFFFFF"/>
                </a:solidFill>
                <a:latin typeface="Calibri"/>
              </a:rPr>
              <a:t>C3 — 26%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4069080"/>
            <a:ext cx="3200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DDDDDD"/>
                </a:solidFill>
                <a:latin typeface="Calibri"/>
              </a:rPr>
              <a:t>USD 1.346/mes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4343400"/>
            <a:ext cx="3200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900" i="0">
                <a:solidFill>
                  <a:srgbClr val="FFFFFF"/>
                </a:solidFill>
                <a:latin typeface="Calibri"/>
              </a:rPr>
              <a:t>❌ No Target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14400" y="4846320"/>
            <a:ext cx="3017520" cy="1051560"/>
          </a:xfrm>
          <a:prstGeom prst="rect">
            <a:avLst/>
          </a:prstGeom>
          <a:solidFill>
            <a:srgbClr val="BBBBB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05840" y="4892040"/>
            <a:ext cx="2834639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300" i="0">
                <a:solidFill>
                  <a:srgbClr val="FFFFFF"/>
                </a:solidFill>
                <a:latin typeface="Calibri"/>
              </a:rPr>
              <a:t>D1 — 31%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5840" y="5257800"/>
            <a:ext cx="283463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DDDDDD"/>
                </a:solidFill>
                <a:latin typeface="Calibri"/>
              </a:rPr>
              <a:t>USD 964/mes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05840" y="5532120"/>
            <a:ext cx="283463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900" i="0">
                <a:solidFill>
                  <a:srgbClr val="FFFFFF"/>
                </a:solidFill>
                <a:latin typeface="Calibri"/>
              </a:rPr>
              <a:t>❌ No Target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0" y="1234440"/>
            <a:ext cx="6400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400" i="0">
                <a:solidFill>
                  <a:srgbClr val="1A3C34"/>
                </a:solidFill>
                <a:latin typeface="Calibri"/>
              </a:rPr>
              <a:t>ARQUETIPOS ABC1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486400" y="1691640"/>
            <a:ext cx="3017520" cy="192024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623560" y="178308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300" i="0">
                <a:solidFill>
                  <a:srgbClr val="FFFFFF"/>
                </a:solidFill>
                <a:latin typeface="Calibri"/>
              </a:rPr>
              <a:t>🍷 El Conocedor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623560" y="2240280"/>
            <a:ext cx="27432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DDDDDD"/>
                </a:solidFill>
                <a:latin typeface="Calibri"/>
              </a:rPr>
              <a:t>35-55 | Profesional liberal
Motivadores: autenticidad, origen, narrativa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732520" y="1691640"/>
            <a:ext cx="3017520" cy="1920240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869680" y="178308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300" i="0">
                <a:solidFill>
                  <a:srgbClr val="FFFFFF"/>
                </a:solidFill>
                <a:latin typeface="Calibri"/>
              </a:rPr>
              <a:t>🥂 El Anfitrión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869680" y="2240280"/>
            <a:ext cx="27432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DDDDDD"/>
                </a:solidFill>
                <a:latin typeface="Calibri"/>
              </a:rPr>
              <a:t>40-65 | Directivo / empresario
Motivadores: estatus, ritual, diferenciación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486400" y="3794760"/>
            <a:ext cx="3017520" cy="192024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623560" y="388620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300" i="0">
                <a:solidFill>
                  <a:srgbClr val="FFFFFF"/>
                </a:solidFill>
                <a:latin typeface="Calibri"/>
              </a:rPr>
              <a:t>📱 El Digital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623560" y="4343400"/>
            <a:ext cx="27432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DDDDDD"/>
                </a:solidFill>
                <a:latin typeface="Calibri"/>
              </a:rPr>
              <a:t>25-40 | Joven profesional
Motivadores: viralidad, FOMO, compartible</a:t>
            </a:r>
          </a:p>
        </p:txBody>
      </p:sp>
      <p:sp>
        <p:nvSpPr>
          <p:cNvPr id="31" name="Rectangle 30"/>
          <p:cNvSpPr/>
          <p:nvPr/>
        </p:nvSpPr>
        <p:spPr>
          <a:xfrm>
            <a:off x="8732520" y="3794760"/>
            <a:ext cx="3017520" cy="1920240"/>
          </a:xfrm>
          <a:prstGeom prst="rect">
            <a:avLst/>
          </a:prstGeom>
          <a:solidFill>
            <a:srgbClr val="2E665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8869680" y="388620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300" i="0">
                <a:solidFill>
                  <a:srgbClr val="FFFFFF"/>
                </a:solidFill>
                <a:latin typeface="Calibri"/>
              </a:rPr>
              <a:t>💼 El Corporativo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869680" y="4343400"/>
            <a:ext cx="27432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DDDDDD"/>
                </a:solidFill>
                <a:latin typeface="Calibri"/>
              </a:rPr>
              <a:t>38-60 | Decisor RRHH/Compras
Motivadores: impacto percibido, exclusividad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82880" cy="10515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82880"/>
            <a:ext cx="109728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2600" i="0">
                <a:solidFill>
                  <a:srgbClr val="FFFFFF"/>
                </a:solidFill>
                <a:latin typeface="Calibri"/>
              </a:rPr>
              <a:t>SEGMENTACIÓN GEOGRÁFICA — Concentración del Segmento ABC1</a:t>
            </a:r>
          </a:p>
        </p:txBody>
      </p:sp>
      <p:sp>
        <p:nvSpPr>
          <p:cNvPr id="5" name="Rectangle 4"/>
          <p:cNvSpPr/>
          <p:nvPr/>
        </p:nvSpPr>
        <p:spPr>
          <a:xfrm>
            <a:off x="365760" y="1234440"/>
            <a:ext cx="3063240" cy="173736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7200" y="1325880"/>
            <a:ext cx="288036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FFFFFF"/>
                </a:solidFill>
                <a:latin typeface="Calibri"/>
              </a:rPr>
              <a:t>CABA Norte/Centro
(Recoleta, Palermo,
Belgrano, Madero)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2240280"/>
            <a:ext cx="28803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300" i="0">
                <a:solidFill>
                  <a:srgbClr val="C9A02B"/>
                </a:solidFill>
                <a:latin typeface="Calibri"/>
              </a:rPr>
              <a:t>~40% ABC1</a:t>
            </a:r>
          </a:p>
        </p:txBody>
      </p:sp>
      <p:sp>
        <p:nvSpPr>
          <p:cNvPr id="8" name="Rectangle 7"/>
          <p:cNvSpPr/>
          <p:nvPr/>
        </p:nvSpPr>
        <p:spPr>
          <a:xfrm>
            <a:off x="3657600" y="1234440"/>
            <a:ext cx="3063240" cy="1737360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749039" y="1325880"/>
            <a:ext cx="288036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FFFFFF"/>
                </a:solidFill>
                <a:latin typeface="Calibri"/>
              </a:rPr>
              <a:t>Corredor Norte GBA
(Nordelta, San Isidro,
Vte. López)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49039" y="2240280"/>
            <a:ext cx="28803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300" i="0">
                <a:solidFill>
                  <a:srgbClr val="C9A02B"/>
                </a:solidFill>
                <a:latin typeface="Calibri"/>
              </a:rPr>
              <a:t>~25% ABC1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949440" y="1234440"/>
            <a:ext cx="3063240" cy="1737360"/>
          </a:xfrm>
          <a:prstGeom prst="rect">
            <a:avLst/>
          </a:prstGeom>
          <a:solidFill>
            <a:srgbClr val="2E665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040879" y="1325880"/>
            <a:ext cx="288036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FFFFFF"/>
                </a:solidFill>
                <a:latin typeface="Calibri"/>
              </a:rPr>
              <a:t>Mendoza Ciudad
(Chacras, Bodegas)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40879" y="2240280"/>
            <a:ext cx="28803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300" i="0">
                <a:solidFill>
                  <a:srgbClr val="C9A02B"/>
                </a:solidFill>
                <a:latin typeface="Calibri"/>
              </a:rPr>
              <a:t>~7% ABC1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058400" y="1234440"/>
            <a:ext cx="2011680" cy="173736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149840" y="1325880"/>
            <a:ext cx="1828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FFFFFF"/>
                </a:solidFill>
                <a:latin typeface="Calibri"/>
              </a:rPr>
              <a:t>Córdoba Premium
(Cerro de las Rosas)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149840" y="2240280"/>
            <a:ext cx="1828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300" i="0">
                <a:solidFill>
                  <a:srgbClr val="C9A02B"/>
                </a:solidFill>
                <a:latin typeface="Calibri"/>
              </a:rPr>
              <a:t>~5% ABC1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5760" y="3154680"/>
            <a:ext cx="11430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300" i="0">
                <a:solidFill>
                  <a:srgbClr val="1A3C34"/>
                </a:solidFill>
                <a:latin typeface="Calibri"/>
              </a:rPr>
              <a:t>PRIORIDAD DE ENTRADA POR ZONA Y MARCA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65760" y="3657600"/>
            <a:ext cx="2743200" cy="438912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411480" y="3703320"/>
            <a:ext cx="26517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FFFFFF"/>
                </a:solidFill>
                <a:latin typeface="Calibri"/>
              </a:rPr>
              <a:t>Zona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108960" y="3657600"/>
            <a:ext cx="1097280" cy="438912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3154679" y="3703320"/>
            <a:ext cx="1005839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FFFFFF"/>
                </a:solidFill>
                <a:latin typeface="Calibri"/>
              </a:rPr>
              <a:t>% ABC1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206240" y="3657600"/>
            <a:ext cx="2011680" cy="438912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251959" y="3703320"/>
            <a:ext cx="19202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FFFFFF"/>
                </a:solidFill>
                <a:latin typeface="Calibri"/>
              </a:rPr>
              <a:t>Lurisia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217920" y="3657600"/>
            <a:ext cx="2011680" cy="438912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263640" y="3703320"/>
            <a:ext cx="19202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FFFFFF"/>
                </a:solidFill>
                <a:latin typeface="Calibri"/>
              </a:rPr>
              <a:t>Augusta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229600" y="3657600"/>
            <a:ext cx="2011680" cy="438912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275320" y="3703320"/>
            <a:ext cx="19202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FFFFFF"/>
                </a:solidFill>
                <a:latin typeface="Calibri"/>
              </a:rPr>
              <a:t>Meltz Dubai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0241280" y="3657600"/>
            <a:ext cx="1371600" cy="438912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10287000" y="3703320"/>
            <a:ext cx="12801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000" i="0">
                <a:solidFill>
                  <a:srgbClr val="FFFFFF"/>
                </a:solidFill>
                <a:latin typeface="Calibri"/>
              </a:rPr>
              <a:t>Timing</a:t>
            </a:r>
          </a:p>
        </p:txBody>
      </p:sp>
      <p:sp>
        <p:nvSpPr>
          <p:cNvPr id="30" name="Rectangle 29"/>
          <p:cNvSpPr/>
          <p:nvPr/>
        </p:nvSpPr>
        <p:spPr>
          <a:xfrm>
            <a:off x="365760" y="4114800"/>
            <a:ext cx="2743200" cy="4389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411480" y="4160520"/>
            <a:ext cx="26517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CABA Norte/Centro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108960" y="4114800"/>
            <a:ext cx="1097280" cy="4389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3154679" y="4160520"/>
            <a:ext cx="1005839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~40%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206240" y="4114800"/>
            <a:ext cx="2011680" cy="4389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4251959" y="4160520"/>
            <a:ext cx="19202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HoReCa Core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217920" y="4114800"/>
            <a:ext cx="2011680" cy="4389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6263640" y="4160520"/>
            <a:ext cx="19202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Retail+HoReCa</a:t>
            </a:r>
          </a:p>
        </p:txBody>
      </p:sp>
      <p:sp>
        <p:nvSpPr>
          <p:cNvPr id="38" name="Rectangle 37"/>
          <p:cNvSpPr/>
          <p:nvPr/>
        </p:nvSpPr>
        <p:spPr>
          <a:xfrm>
            <a:off x="8229600" y="4114800"/>
            <a:ext cx="2011680" cy="4389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8275320" y="4160520"/>
            <a:ext cx="19202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B2B+Cafeterías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0241280" y="4114800"/>
            <a:ext cx="1371600" cy="4389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10287000" y="4160520"/>
            <a:ext cx="12801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Q1 2026</a:t>
            </a:r>
          </a:p>
        </p:txBody>
      </p:sp>
      <p:sp>
        <p:nvSpPr>
          <p:cNvPr id="42" name="Rectangle 41"/>
          <p:cNvSpPr/>
          <p:nvPr/>
        </p:nvSpPr>
        <p:spPr>
          <a:xfrm>
            <a:off x="365760" y="4572000"/>
            <a:ext cx="2743200" cy="4389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411480" y="4617720"/>
            <a:ext cx="26517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Corredor Norte GBA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108960" y="4572000"/>
            <a:ext cx="1097280" cy="4389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3154679" y="4617720"/>
            <a:ext cx="1005839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~25%</a:t>
            </a:r>
          </a:p>
        </p:txBody>
      </p:sp>
      <p:sp>
        <p:nvSpPr>
          <p:cNvPr id="46" name="Rectangle 45"/>
          <p:cNvSpPr/>
          <p:nvPr/>
        </p:nvSpPr>
        <p:spPr>
          <a:xfrm>
            <a:off x="4206240" y="4572000"/>
            <a:ext cx="2011680" cy="4389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4251959" y="4617720"/>
            <a:ext cx="19202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HoReCa+Entrega</a:t>
            </a:r>
          </a:p>
        </p:txBody>
      </p:sp>
      <p:sp>
        <p:nvSpPr>
          <p:cNvPr id="48" name="Rectangle 47"/>
          <p:cNvSpPr/>
          <p:nvPr/>
        </p:nvSpPr>
        <p:spPr>
          <a:xfrm>
            <a:off x="6217920" y="4572000"/>
            <a:ext cx="2011680" cy="4389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263640" y="4617720"/>
            <a:ext cx="19202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Retail Premium</a:t>
            </a:r>
          </a:p>
        </p:txBody>
      </p:sp>
      <p:sp>
        <p:nvSpPr>
          <p:cNvPr id="50" name="Rectangle 49"/>
          <p:cNvSpPr/>
          <p:nvPr/>
        </p:nvSpPr>
        <p:spPr>
          <a:xfrm>
            <a:off x="8229600" y="4572000"/>
            <a:ext cx="2011680" cy="4389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8275320" y="4617720"/>
            <a:ext cx="19202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Corp.+Delivery</a:t>
            </a:r>
          </a:p>
        </p:txBody>
      </p:sp>
      <p:sp>
        <p:nvSpPr>
          <p:cNvPr id="52" name="Rectangle 51"/>
          <p:cNvSpPr/>
          <p:nvPr/>
        </p:nvSpPr>
        <p:spPr>
          <a:xfrm>
            <a:off x="10241280" y="4572000"/>
            <a:ext cx="1371600" cy="4389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10287000" y="4617720"/>
            <a:ext cx="12801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Q1 2026</a:t>
            </a:r>
          </a:p>
        </p:txBody>
      </p:sp>
      <p:sp>
        <p:nvSpPr>
          <p:cNvPr id="54" name="Rectangle 53"/>
          <p:cNvSpPr/>
          <p:nvPr/>
        </p:nvSpPr>
        <p:spPr>
          <a:xfrm>
            <a:off x="365760" y="5029200"/>
            <a:ext cx="2743200" cy="4389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411480" y="5074920"/>
            <a:ext cx="26517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Mendoza Ciudad</a:t>
            </a:r>
          </a:p>
        </p:txBody>
      </p:sp>
      <p:sp>
        <p:nvSpPr>
          <p:cNvPr id="56" name="Rectangle 55"/>
          <p:cNvSpPr/>
          <p:nvPr/>
        </p:nvSpPr>
        <p:spPr>
          <a:xfrm>
            <a:off x="3108960" y="5029200"/>
            <a:ext cx="1097280" cy="4389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3154679" y="5074920"/>
            <a:ext cx="1005839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~7%</a:t>
            </a:r>
          </a:p>
        </p:txBody>
      </p:sp>
      <p:sp>
        <p:nvSpPr>
          <p:cNvPr id="58" name="Rectangle 57"/>
          <p:cNvSpPr/>
          <p:nvPr/>
        </p:nvSpPr>
        <p:spPr>
          <a:xfrm>
            <a:off x="4206240" y="5029200"/>
            <a:ext cx="2011680" cy="4389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4251959" y="5074920"/>
            <a:ext cx="19202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Bodegas+Restó</a:t>
            </a:r>
          </a:p>
        </p:txBody>
      </p:sp>
      <p:sp>
        <p:nvSpPr>
          <p:cNvPr id="60" name="Rectangle 59"/>
          <p:cNvSpPr/>
          <p:nvPr/>
        </p:nvSpPr>
        <p:spPr>
          <a:xfrm>
            <a:off x="6217920" y="5029200"/>
            <a:ext cx="2011680" cy="4389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263640" y="5074920"/>
            <a:ext cx="19202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Vinotecas+Bodegas</a:t>
            </a:r>
          </a:p>
        </p:txBody>
      </p:sp>
      <p:sp>
        <p:nvSpPr>
          <p:cNvPr id="62" name="Rectangle 61"/>
          <p:cNvSpPr/>
          <p:nvPr/>
        </p:nvSpPr>
        <p:spPr>
          <a:xfrm>
            <a:off x="8229600" y="5029200"/>
            <a:ext cx="2011680" cy="4389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TextBox 62"/>
          <p:cNvSpPr txBox="1"/>
          <p:nvPr/>
        </p:nvSpPr>
        <p:spPr>
          <a:xfrm>
            <a:off x="8275320" y="5074920"/>
            <a:ext cx="19202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Turístico</a:t>
            </a:r>
          </a:p>
        </p:txBody>
      </p:sp>
      <p:sp>
        <p:nvSpPr>
          <p:cNvPr id="64" name="Rectangle 63"/>
          <p:cNvSpPr/>
          <p:nvPr/>
        </p:nvSpPr>
        <p:spPr>
          <a:xfrm>
            <a:off x="10241280" y="5029200"/>
            <a:ext cx="1371600" cy="4389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10287000" y="5074920"/>
            <a:ext cx="12801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Q3 2026</a:t>
            </a:r>
          </a:p>
        </p:txBody>
      </p:sp>
      <p:sp>
        <p:nvSpPr>
          <p:cNvPr id="66" name="Rectangle 65"/>
          <p:cNvSpPr/>
          <p:nvPr/>
        </p:nvSpPr>
        <p:spPr>
          <a:xfrm>
            <a:off x="365760" y="5486400"/>
            <a:ext cx="2743200" cy="4389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411480" y="5532120"/>
            <a:ext cx="26517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Córdoba Premium</a:t>
            </a:r>
          </a:p>
        </p:txBody>
      </p:sp>
      <p:sp>
        <p:nvSpPr>
          <p:cNvPr id="68" name="Rectangle 67"/>
          <p:cNvSpPr/>
          <p:nvPr/>
        </p:nvSpPr>
        <p:spPr>
          <a:xfrm>
            <a:off x="3108960" y="5486400"/>
            <a:ext cx="1097280" cy="4389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3154679" y="5532120"/>
            <a:ext cx="1005839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~5%</a:t>
            </a:r>
          </a:p>
        </p:txBody>
      </p:sp>
      <p:sp>
        <p:nvSpPr>
          <p:cNvPr id="70" name="Rectangle 69"/>
          <p:cNvSpPr/>
          <p:nvPr/>
        </p:nvSpPr>
        <p:spPr>
          <a:xfrm>
            <a:off x="4206240" y="5486400"/>
            <a:ext cx="2011680" cy="4389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4251959" y="5532120"/>
            <a:ext cx="19202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HoReCa med.</a:t>
            </a:r>
          </a:p>
        </p:txBody>
      </p:sp>
      <p:sp>
        <p:nvSpPr>
          <p:cNvPr id="72" name="Rectangle 71"/>
          <p:cNvSpPr/>
          <p:nvPr/>
        </p:nvSpPr>
        <p:spPr>
          <a:xfrm>
            <a:off x="6217920" y="5486400"/>
            <a:ext cx="2011680" cy="4389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TextBox 72"/>
          <p:cNvSpPr txBox="1"/>
          <p:nvPr/>
        </p:nvSpPr>
        <p:spPr>
          <a:xfrm>
            <a:off x="6263640" y="5532120"/>
            <a:ext cx="19202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Retail Gourmet</a:t>
            </a:r>
          </a:p>
        </p:txBody>
      </p:sp>
      <p:sp>
        <p:nvSpPr>
          <p:cNvPr id="74" name="Rectangle 73"/>
          <p:cNvSpPr/>
          <p:nvPr/>
        </p:nvSpPr>
        <p:spPr>
          <a:xfrm>
            <a:off x="8229600" y="5486400"/>
            <a:ext cx="2011680" cy="4389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TextBox 74"/>
          <p:cNvSpPr txBox="1"/>
          <p:nvPr/>
        </p:nvSpPr>
        <p:spPr>
          <a:xfrm>
            <a:off x="8275320" y="5532120"/>
            <a:ext cx="19202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B2B Corp.</a:t>
            </a:r>
          </a:p>
        </p:txBody>
      </p:sp>
      <p:sp>
        <p:nvSpPr>
          <p:cNvPr id="76" name="Rectangle 75"/>
          <p:cNvSpPr/>
          <p:nvPr/>
        </p:nvSpPr>
        <p:spPr>
          <a:xfrm>
            <a:off x="10241280" y="5486400"/>
            <a:ext cx="1371600" cy="4389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TextBox 76"/>
          <p:cNvSpPr txBox="1"/>
          <p:nvPr/>
        </p:nvSpPr>
        <p:spPr>
          <a:xfrm>
            <a:off x="10287000" y="5532120"/>
            <a:ext cx="12801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900" i="0">
                <a:solidFill>
                  <a:srgbClr val="4A4A4A"/>
                </a:solidFill>
                <a:latin typeface="Calibri"/>
              </a:rPr>
              <a:t>Q4 2026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82880" cy="10515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82880"/>
            <a:ext cx="109728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2600" i="0">
                <a:solidFill>
                  <a:srgbClr val="FFFFFF"/>
                </a:solidFill>
                <a:latin typeface="Calibri"/>
              </a:rPr>
              <a:t>MAPA COMPETITIVO — Aperitivos / Bitters Premium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731520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300" i="0">
                <a:solidFill>
                  <a:srgbClr val="C9A02B"/>
                </a:solidFill>
                <a:latin typeface="Calibri"/>
              </a:rPr>
              <a:t>vs. LURISIA BITTER (150ml)</a:t>
            </a:r>
          </a:p>
        </p:txBody>
      </p:sp>
      <p:sp>
        <p:nvSpPr>
          <p:cNvPr id="6" name="Rectangle 5"/>
          <p:cNvSpPr/>
          <p:nvPr/>
        </p:nvSpPr>
        <p:spPr>
          <a:xfrm>
            <a:off x="320040" y="1234440"/>
            <a:ext cx="2743200" cy="214884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11479" y="132588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Aperol (750ml)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79" y="182880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400" i="0">
                <a:solidFill>
                  <a:srgbClr val="E67E22"/>
                </a:solidFill>
                <a:latin typeface="Calibri"/>
              </a:rPr>
              <a:t>ARS 11.590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79" y="228600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Masivo/Joven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1479" y="274320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Mass Market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46120" y="1234440"/>
            <a:ext cx="2743200" cy="214884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337560" y="132588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Cynar (750ml)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37560" y="182880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400" i="0">
                <a:solidFill>
                  <a:srgbClr val="E67E22"/>
                </a:solidFill>
                <a:latin typeface="Calibri"/>
              </a:rPr>
              <a:t>ARS 11.425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37560" y="228600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Clásico/Tradicio.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37560" y="274320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Mass Market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172200" y="1234440"/>
            <a:ext cx="2743200" cy="214884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263640" y="132588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Campari (750ml)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63640" y="182880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400" i="0">
                <a:solidFill>
                  <a:srgbClr val="E67E22"/>
                </a:solidFill>
                <a:latin typeface="Calibri"/>
              </a:rPr>
              <a:t>ARS 14.200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263640" y="228600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Prem. Masivo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63640" y="274320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Mixto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098280" y="1234440"/>
            <a:ext cx="2743200" cy="214884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189720" y="132588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Angostura (100ml)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89720" y="182880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400" i="0">
                <a:solidFill>
                  <a:srgbClr val="E67E22"/>
                </a:solidFill>
                <a:latin typeface="Calibri"/>
              </a:rPr>
              <a:t>ARS 25.480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189720" y="228600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Craft Coctelería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89720" y="274320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Especialidad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20040" y="3611880"/>
            <a:ext cx="2743200" cy="214884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11479" y="370332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Fee Brothers (150ml)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11479" y="420624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400" i="0">
                <a:solidFill>
                  <a:srgbClr val="E67E22"/>
                </a:solidFill>
                <a:latin typeface="Calibri"/>
              </a:rPr>
              <a:t>ARS 31.010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11479" y="466344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Ultra-prem.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11479" y="512064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Especialidad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246120" y="3611880"/>
            <a:ext cx="2743200" cy="214884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3337560" y="370332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Amargo Obrero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337560" y="420624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400" i="0">
                <a:solidFill>
                  <a:srgbClr val="E67E22"/>
                </a:solidFill>
                <a:latin typeface="Calibri"/>
              </a:rPr>
              <a:t>ARS 4.500-8k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337560" y="466344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Prem. Local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337560" y="512064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HoReCa/Retail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172200" y="3611880"/>
            <a:ext cx="2743200" cy="214884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6263640" y="370332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1A3C34"/>
                </a:solidFill>
                <a:latin typeface="Calibri"/>
              </a:rPr>
              <a:t>Select Aperitivo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263640" y="420624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400" i="0">
                <a:solidFill>
                  <a:srgbClr val="E67E22"/>
                </a:solidFill>
                <a:latin typeface="Calibri"/>
              </a:rPr>
              <a:t>ARS 18.000+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263640" y="466344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Prem. Import.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263640" y="512064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Gourmet</a:t>
            </a:r>
          </a:p>
        </p:txBody>
      </p:sp>
      <p:sp>
        <p:nvSpPr>
          <p:cNvPr id="41" name="Rectangle 40"/>
          <p:cNvSpPr/>
          <p:nvPr/>
        </p:nvSpPr>
        <p:spPr>
          <a:xfrm>
            <a:off x="9098280" y="3611880"/>
            <a:ext cx="2743200" cy="2148840"/>
          </a:xfrm>
          <a:prstGeom prst="rect">
            <a:avLst/>
          </a:prstGeom>
          <a:solidFill>
            <a:srgbClr val="1A3C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9189720" y="3703320"/>
            <a:ext cx="2560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100" i="0">
                <a:solidFill>
                  <a:srgbClr val="FFFFFF"/>
                </a:solidFill>
                <a:latin typeface="Calibri"/>
              </a:rPr>
              <a:t>✅ LURISIA (150ml)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189720" y="420624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400" i="0">
                <a:solidFill>
                  <a:srgbClr val="C9A02B"/>
                </a:solidFill>
                <a:latin typeface="Calibri"/>
              </a:rPr>
              <a:t>ARS 7.000-8.000 carta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189720" y="466344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C9A02B"/>
                </a:solidFill>
                <a:latin typeface="Calibri"/>
              </a:rPr>
              <a:t>Ultra-prem. ritual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189720" y="512064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C9A02B"/>
                </a:solidFill>
                <a:latin typeface="Calibri"/>
              </a:rPr>
              <a:t>HoReCa Excl.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3E1A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82880" cy="10515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82880"/>
            <a:ext cx="109728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2600" i="0">
                <a:solidFill>
                  <a:srgbClr val="FFFFFF"/>
                </a:solidFill>
                <a:latin typeface="Calibri"/>
              </a:rPr>
              <a:t>MAPA COMPETITIVO — Chocolates Premium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731520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300" i="0">
                <a:solidFill>
                  <a:srgbClr val="C9A02B"/>
                </a:solidFill>
                <a:latin typeface="Calibri"/>
              </a:rPr>
              <a:t>vs. MELTZ DUBAI (75g / 192g original)</a:t>
            </a:r>
          </a:p>
        </p:txBody>
      </p:sp>
      <p:sp>
        <p:nvSpPr>
          <p:cNvPr id="6" name="Rectangle 5"/>
          <p:cNvSpPr/>
          <p:nvPr/>
        </p:nvSpPr>
        <p:spPr>
          <a:xfrm>
            <a:off x="320040" y="1234440"/>
            <a:ext cx="3566160" cy="224028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11479" y="132588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3E1A00"/>
                </a:solidFill>
                <a:latin typeface="Calibri"/>
              </a:rPr>
              <a:t>Rapanui (100g)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79" y="1874519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500" i="0">
                <a:solidFill>
                  <a:srgbClr val="E67E22"/>
                </a:solidFill>
                <a:latin typeface="Calibri"/>
              </a:rPr>
              <a:t>ARS 8.000-15.000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79" y="2423160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Aspiracional Local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1479" y="297180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Tiendas + ML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160520" y="1234440"/>
            <a:ext cx="3566160" cy="224028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251959" y="132588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3E1A00"/>
                </a:solidFill>
                <a:latin typeface="Calibri"/>
              </a:rPr>
              <a:t>Havanna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51959" y="1874519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500" i="0">
                <a:solidFill>
                  <a:srgbClr val="E67E22"/>
                </a:solidFill>
                <a:latin typeface="Calibri"/>
              </a:rPr>
              <a:t>ARS 3.500-7.000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51959" y="2423160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Nostalgia/Gifting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51959" y="297180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Tiendas propias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001000" y="1234440"/>
            <a:ext cx="3566160" cy="224028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092440" y="132588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3E1A00"/>
                </a:solidFill>
                <a:latin typeface="Calibri"/>
              </a:rPr>
              <a:t>Cofler Dubai (Arcor)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92440" y="1874519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500" i="0">
                <a:solidFill>
                  <a:srgbClr val="E67E22"/>
                </a:solidFill>
                <a:latin typeface="Calibri"/>
              </a:rPr>
              <a:t>ARS 3.200-4.000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092440" y="2423160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⚠️ Imitador masivo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092440" y="297180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Supermercados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20040" y="3703320"/>
            <a:ext cx="3566160" cy="224028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411479" y="379476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3E1A00"/>
                </a:solidFill>
                <a:latin typeface="Calibri"/>
              </a:rPr>
              <a:t>Fix-it artesanal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1479" y="434340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500" i="0">
                <a:solidFill>
                  <a:srgbClr val="E67E22"/>
                </a:solidFill>
                <a:latin typeface="Calibri"/>
              </a:rPr>
              <a:t>ARS 4.500-8.000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11479" y="4892040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Sin certificación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11479" y="544068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Instagram/WhatsApp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160520" y="3703320"/>
            <a:ext cx="3566160" cy="224028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251959" y="379476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3E1A00"/>
                </a:solidFill>
                <a:latin typeface="Calibri"/>
              </a:rPr>
              <a:t>Lindt Excellence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51959" y="434340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500" i="0">
                <a:solidFill>
                  <a:srgbClr val="E67E22"/>
                </a:solidFill>
                <a:latin typeface="Calibri"/>
              </a:rPr>
              <a:t>ARS 6.000-18.000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251959" y="4892040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Global reconocida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251959" y="544068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Retail premium</a:t>
            </a:r>
          </a:p>
        </p:txBody>
      </p:sp>
      <p:sp>
        <p:nvSpPr>
          <p:cNvPr id="31" name="Rectangle 30"/>
          <p:cNvSpPr/>
          <p:nvPr/>
        </p:nvSpPr>
        <p:spPr>
          <a:xfrm>
            <a:off x="8001000" y="3703320"/>
            <a:ext cx="3566160" cy="2240280"/>
          </a:xfrm>
          <a:prstGeom prst="rect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8092440" y="379476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FFFFFF"/>
                </a:solidFill>
                <a:latin typeface="Calibri"/>
              </a:rPr>
              <a:t>✅ MELTZ DUBAI orig.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092440" y="434340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500" i="0">
                <a:solidFill>
                  <a:srgbClr val="FFFFFF"/>
                </a:solidFill>
                <a:latin typeface="Calibri"/>
              </a:rPr>
              <a:t>ARS 3.800-11.000 PVP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092440" y="4892040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FFFFFF"/>
                </a:solidFill>
                <a:latin typeface="Calibri"/>
              </a:rPr>
              <a:t>ORIGINAL auténtico
+viral 2B views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092440" y="544068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FFFFFF"/>
                </a:solidFill>
                <a:latin typeface="Calibri"/>
              </a:rPr>
              <a:t>B2B Premium exclusivo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82880" cy="1051560"/>
          </a:xfrm>
          <a:prstGeom prst="rect">
            <a:avLst/>
          </a:prstGeom>
          <a:solidFill>
            <a:srgbClr val="C9A0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82880"/>
            <a:ext cx="109728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2600" i="0">
                <a:solidFill>
                  <a:srgbClr val="FFFFFF"/>
                </a:solidFill>
                <a:latin typeface="Calibri"/>
              </a:rPr>
              <a:t>MAPA COMPETITIVO — Panettone &amp; Navidad Gourmet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731520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300" i="0">
                <a:solidFill>
                  <a:srgbClr val="C9A02B"/>
                </a:solidFill>
                <a:latin typeface="Calibri"/>
              </a:rPr>
              <a:t>vs. AUGUSTA (Milano 1945 — 9 generaciones)</a:t>
            </a:r>
          </a:p>
        </p:txBody>
      </p:sp>
      <p:sp>
        <p:nvSpPr>
          <p:cNvPr id="6" name="Rectangle 5"/>
          <p:cNvSpPr/>
          <p:nvPr/>
        </p:nvSpPr>
        <p:spPr>
          <a:xfrm>
            <a:off x="320040" y="1234440"/>
            <a:ext cx="3566160" cy="224028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11479" y="132588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1A5C9A"/>
                </a:solidFill>
                <a:latin typeface="Calibri"/>
              </a:rPr>
              <a:t>Bauducco (500g)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79" y="1874519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500" i="0">
                <a:solidFill>
                  <a:srgbClr val="1A5C9A"/>
                </a:solidFill>
                <a:latin typeface="Calibri"/>
              </a:rPr>
              <a:t>ARS 4.000-8.000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79" y="2423160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Industrial Brasil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1479" y="297180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Masivo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160520" y="1234440"/>
            <a:ext cx="3566160" cy="224028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251959" y="132588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1A5C9A"/>
                </a:solidFill>
                <a:latin typeface="Calibri"/>
              </a:rPr>
              <a:t>Steinhauser (850g)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51959" y="1874519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500" i="0">
                <a:solidFill>
                  <a:srgbClr val="1A5C9A"/>
                </a:solidFill>
                <a:latin typeface="Calibri"/>
              </a:rPr>
              <a:t>ARS 14.000-26.000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51959" y="2423160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Semi-artesanal local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51959" y="297180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Super. Premium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001000" y="1234440"/>
            <a:ext cx="3566160" cy="224028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092440" y="132588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1A5C9A"/>
                </a:solidFill>
                <a:latin typeface="Calibri"/>
              </a:rPr>
              <a:t>Fantoche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92440" y="1874519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500" i="0">
                <a:solidFill>
                  <a:srgbClr val="1A5C9A"/>
                </a:solidFill>
                <a:latin typeface="Calibri"/>
              </a:rPr>
              <a:t>ARS 6.000-12.000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092440" y="2423160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Industrial premium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092440" y="297180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Supermercados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20040" y="3703320"/>
            <a:ext cx="3566160" cy="224028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411479" y="379476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1A5C9A"/>
                </a:solidFill>
                <a:latin typeface="Calibri"/>
              </a:rPr>
              <a:t>Cucina Paradiso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1479" y="434340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500" i="0">
                <a:solidFill>
                  <a:srgbClr val="1A5C9A"/>
                </a:solidFill>
                <a:latin typeface="Calibri"/>
              </a:rPr>
              <a:t>ARS 25.000-45.000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11479" y="4892040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Artesanal local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11479" y="544068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Tiendas/IG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160520" y="3703320"/>
            <a:ext cx="3566160" cy="224028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251959" y="379476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1A5C9A"/>
                </a:solidFill>
                <a:latin typeface="Calibri"/>
              </a:rPr>
              <a:t>Betular (chef)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51959" y="434340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500" i="0">
                <a:solidFill>
                  <a:srgbClr val="1A5C9A"/>
                </a:solidFill>
                <a:latin typeface="Calibri"/>
              </a:rPr>
              <a:t>ARS 40.000-80.000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251959" y="4892040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Ultra-prem. chef media.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251959" y="544068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4A4A4A"/>
                </a:solidFill>
                <a:latin typeface="Calibri"/>
              </a:rPr>
              <a:t>Tienda propia</a:t>
            </a:r>
          </a:p>
        </p:txBody>
      </p:sp>
      <p:sp>
        <p:nvSpPr>
          <p:cNvPr id="31" name="Rectangle 30"/>
          <p:cNvSpPr/>
          <p:nvPr/>
        </p:nvSpPr>
        <p:spPr>
          <a:xfrm>
            <a:off x="8001000" y="3703320"/>
            <a:ext cx="3566160" cy="2240280"/>
          </a:xfrm>
          <a:prstGeom prst="rect">
            <a:avLst/>
          </a:prstGeom>
          <a:solidFill>
            <a:srgbClr val="1A5C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8092440" y="379476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1" sz="1200" i="0">
                <a:solidFill>
                  <a:srgbClr val="FFFFFF"/>
                </a:solidFill>
                <a:latin typeface="Calibri"/>
              </a:rPr>
              <a:t>✅ AUGUSTA
Milano 1945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092440" y="434340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1500" i="0">
                <a:solidFill>
                  <a:srgbClr val="FFFFFF"/>
                </a:solidFill>
                <a:latin typeface="Calibri"/>
              </a:rPr>
              <a:t>ARS 9.000-60.000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092440" y="4892040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FFFFFF"/>
                </a:solidFill>
                <a:latin typeface="Calibri"/>
              </a:rPr>
              <a:t>Ultra-prem. / Masstige
9 gen. Lievito 72h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092440" y="544068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sz="1000" i="0">
                <a:solidFill>
                  <a:srgbClr val="FFFFFF"/>
                </a:solidFill>
                <a:latin typeface="Calibri"/>
              </a:rPr>
              <a:t>Multinivel selectivo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